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2" r:id="rId2"/>
  </p:sldMasterIdLst>
  <p:notesMasterIdLst>
    <p:notesMasterId r:id="rId30"/>
  </p:notesMasterIdLst>
  <p:handoutMasterIdLst>
    <p:handoutMasterId r:id="rId31"/>
  </p:handoutMasterIdLst>
  <p:sldIdLst>
    <p:sldId id="256" r:id="rId3"/>
    <p:sldId id="754" r:id="rId4"/>
    <p:sldId id="747" r:id="rId5"/>
    <p:sldId id="750" r:id="rId6"/>
    <p:sldId id="712" r:id="rId7"/>
    <p:sldId id="713" r:id="rId8"/>
    <p:sldId id="715" r:id="rId9"/>
    <p:sldId id="716" r:id="rId10"/>
    <p:sldId id="717" r:id="rId11"/>
    <p:sldId id="718" r:id="rId12"/>
    <p:sldId id="719" r:id="rId13"/>
    <p:sldId id="723" r:id="rId14"/>
    <p:sldId id="724" r:id="rId15"/>
    <p:sldId id="757" r:id="rId16"/>
    <p:sldId id="726" r:id="rId17"/>
    <p:sldId id="727" r:id="rId18"/>
    <p:sldId id="728" r:id="rId19"/>
    <p:sldId id="729" r:id="rId20"/>
    <p:sldId id="730" r:id="rId21"/>
    <p:sldId id="731" r:id="rId22"/>
    <p:sldId id="749" r:id="rId23"/>
    <p:sldId id="735" r:id="rId24"/>
    <p:sldId id="738" r:id="rId25"/>
    <p:sldId id="740" r:id="rId26"/>
    <p:sldId id="745" r:id="rId27"/>
    <p:sldId id="746" r:id="rId28"/>
    <p:sldId id="710" r:id="rId29"/>
  </p:sldIdLst>
  <p:sldSz cx="9144000" cy="6858000" type="screen4x3"/>
  <p:notesSz cx="6794500" cy="9931400"/>
  <p:defaultTextStyle>
    <a:defPPr>
      <a:defRPr lang="de-DE"/>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15499"/>
    <a:srgbClr val="2778BB"/>
    <a:srgbClr val="000099"/>
    <a:srgbClr val="ACC8EA"/>
    <a:srgbClr val="8EB4E3"/>
    <a:srgbClr val="3399FF"/>
    <a:srgbClr val="DD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07" autoAdjust="0"/>
    <p:restoredTop sz="99847" autoAdjust="0"/>
  </p:normalViewPr>
  <p:slideViewPr>
    <p:cSldViewPr>
      <p:cViewPr>
        <p:scale>
          <a:sx n="100" d="100"/>
          <a:sy n="100" d="100"/>
        </p:scale>
        <p:origin x="-474" y="-294"/>
      </p:cViewPr>
      <p:guideLst>
        <p:guide orient="horz" pos="2160"/>
        <p:guide orient="horz" pos="890"/>
        <p:guide orient="horz" pos="1026"/>
        <p:guide pos="2880"/>
        <p:guide pos="667"/>
        <p:guide pos="5556"/>
        <p:guide pos="521"/>
        <p:guide pos="295"/>
        <p:guide pos="2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76" d="100"/>
          <a:sy n="76" d="100"/>
        </p:scale>
        <p:origin x="-2214" y="-96"/>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3586" name="Rectangle 1026"/>
          <p:cNvSpPr>
            <a:spLocks noGrp="1" noChangeArrowheads="1"/>
          </p:cNvSpPr>
          <p:nvPr>
            <p:ph type="hdr" sz="quarter"/>
          </p:nvPr>
        </p:nvSpPr>
        <p:spPr bwMode="auto">
          <a:xfrm>
            <a:off x="0" y="0"/>
            <a:ext cx="2916238" cy="519113"/>
          </a:xfrm>
          <a:prstGeom prst="rect">
            <a:avLst/>
          </a:prstGeom>
          <a:noFill/>
          <a:ln w="9525">
            <a:noFill/>
            <a:miter lim="800000"/>
            <a:headEnd/>
            <a:tailEnd/>
          </a:ln>
          <a:effectLst/>
        </p:spPr>
        <p:txBody>
          <a:bodyPr vert="horz" wrap="square" lIns="87523" tIns="43759" rIns="87523" bIns="43759" numCol="1" anchor="t" anchorCtr="0" compatLnSpc="1">
            <a:prstTxWarp prst="textNoShape">
              <a:avLst/>
            </a:prstTxWarp>
          </a:bodyPr>
          <a:lstStyle>
            <a:lvl1pPr defTabSz="875607">
              <a:defRPr sz="1200">
                <a:cs typeface="+mn-cs"/>
              </a:defRPr>
            </a:lvl1pPr>
          </a:lstStyle>
          <a:p>
            <a:pPr>
              <a:defRPr/>
            </a:pPr>
            <a:endParaRPr lang="de-DE"/>
          </a:p>
        </p:txBody>
      </p:sp>
      <p:sp>
        <p:nvSpPr>
          <p:cNvPr id="323587" name="Rectangle 1027"/>
          <p:cNvSpPr>
            <a:spLocks noGrp="1" noChangeArrowheads="1"/>
          </p:cNvSpPr>
          <p:nvPr>
            <p:ph type="dt" sz="quarter" idx="1"/>
          </p:nvPr>
        </p:nvSpPr>
        <p:spPr bwMode="auto">
          <a:xfrm>
            <a:off x="3863975" y="0"/>
            <a:ext cx="2917825" cy="519113"/>
          </a:xfrm>
          <a:prstGeom prst="rect">
            <a:avLst/>
          </a:prstGeom>
          <a:noFill/>
          <a:ln w="9525">
            <a:noFill/>
            <a:miter lim="800000"/>
            <a:headEnd/>
            <a:tailEnd/>
          </a:ln>
          <a:effectLst/>
        </p:spPr>
        <p:txBody>
          <a:bodyPr vert="horz" wrap="square" lIns="87523" tIns="43759" rIns="87523" bIns="43759" numCol="1" anchor="t" anchorCtr="0" compatLnSpc="1">
            <a:prstTxWarp prst="textNoShape">
              <a:avLst/>
            </a:prstTxWarp>
          </a:bodyPr>
          <a:lstStyle>
            <a:lvl1pPr algn="r" defTabSz="875607">
              <a:defRPr sz="1200">
                <a:cs typeface="+mn-cs"/>
              </a:defRPr>
            </a:lvl1pPr>
          </a:lstStyle>
          <a:p>
            <a:pPr>
              <a:defRPr/>
            </a:pPr>
            <a:endParaRPr lang="de-DE"/>
          </a:p>
        </p:txBody>
      </p:sp>
      <p:sp>
        <p:nvSpPr>
          <p:cNvPr id="323588" name="Rectangle 1028"/>
          <p:cNvSpPr>
            <a:spLocks noGrp="1" noChangeArrowheads="1"/>
          </p:cNvSpPr>
          <p:nvPr>
            <p:ph type="ftr" sz="quarter" idx="2"/>
          </p:nvPr>
        </p:nvSpPr>
        <p:spPr bwMode="auto">
          <a:xfrm>
            <a:off x="0" y="9464675"/>
            <a:ext cx="2916238" cy="442913"/>
          </a:xfrm>
          <a:prstGeom prst="rect">
            <a:avLst/>
          </a:prstGeom>
          <a:noFill/>
          <a:ln w="9525">
            <a:noFill/>
            <a:miter lim="800000"/>
            <a:headEnd/>
            <a:tailEnd/>
          </a:ln>
          <a:effectLst/>
        </p:spPr>
        <p:txBody>
          <a:bodyPr vert="horz" wrap="square" lIns="87523" tIns="43759" rIns="87523" bIns="43759" numCol="1" anchor="b" anchorCtr="0" compatLnSpc="1">
            <a:prstTxWarp prst="textNoShape">
              <a:avLst/>
            </a:prstTxWarp>
          </a:bodyPr>
          <a:lstStyle>
            <a:lvl1pPr defTabSz="875607">
              <a:defRPr sz="1200">
                <a:cs typeface="+mn-cs"/>
              </a:defRPr>
            </a:lvl1pPr>
          </a:lstStyle>
          <a:p>
            <a:pPr>
              <a:defRPr/>
            </a:pPr>
            <a:endParaRPr lang="de-DE"/>
          </a:p>
        </p:txBody>
      </p:sp>
      <p:sp>
        <p:nvSpPr>
          <p:cNvPr id="323589" name="Rectangle 1029"/>
          <p:cNvSpPr>
            <a:spLocks noGrp="1" noChangeArrowheads="1"/>
          </p:cNvSpPr>
          <p:nvPr>
            <p:ph type="sldNum" sz="quarter" idx="3"/>
          </p:nvPr>
        </p:nvSpPr>
        <p:spPr bwMode="auto">
          <a:xfrm>
            <a:off x="3863975" y="9464675"/>
            <a:ext cx="2917825" cy="442913"/>
          </a:xfrm>
          <a:prstGeom prst="rect">
            <a:avLst/>
          </a:prstGeom>
          <a:noFill/>
          <a:ln w="9525">
            <a:noFill/>
            <a:miter lim="800000"/>
            <a:headEnd/>
            <a:tailEnd/>
          </a:ln>
          <a:effectLst/>
        </p:spPr>
        <p:txBody>
          <a:bodyPr vert="horz" wrap="square" lIns="87523" tIns="43759" rIns="87523" bIns="43759" numCol="1" anchor="b" anchorCtr="0" compatLnSpc="1">
            <a:prstTxWarp prst="textNoShape">
              <a:avLst/>
            </a:prstTxWarp>
          </a:bodyPr>
          <a:lstStyle>
            <a:lvl1pPr algn="r" defTabSz="875607">
              <a:defRPr sz="1200">
                <a:cs typeface="+mn-cs"/>
              </a:defRPr>
            </a:lvl1pPr>
          </a:lstStyle>
          <a:p>
            <a:pPr>
              <a:defRPr/>
            </a:pPr>
            <a:fld id="{4FC2D424-5E35-46D6-8AFE-35324DD29A13}" type="slidenum">
              <a:rPr lang="de-DE"/>
              <a:pPr>
                <a:defRPr/>
              </a:pPr>
              <a:t>‹#›</a:t>
            </a:fld>
            <a:endParaRPr lang="de-DE"/>
          </a:p>
        </p:txBody>
      </p:sp>
    </p:spTree>
    <p:extLst>
      <p:ext uri="{BB962C8B-B14F-4D97-AF65-F5344CB8AC3E}">
        <p14:creationId xmlns:p14="http://schemas.microsoft.com/office/powerpoint/2010/main" val="29104198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4803" tIns="47402" rIns="94803" bIns="47402" numCol="1" anchor="t" anchorCtr="0" compatLnSpc="1">
            <a:prstTxWarp prst="textNoShape">
              <a:avLst/>
            </a:prstTxWarp>
          </a:bodyPr>
          <a:lstStyle>
            <a:lvl1pPr defTabSz="948574">
              <a:defRPr sz="1200">
                <a:cs typeface="+mn-cs"/>
              </a:defRPr>
            </a:lvl1pPr>
          </a:lstStyle>
          <a:p>
            <a:pPr>
              <a:defRPr/>
            </a:pPr>
            <a:endParaRPr lang="de-DE"/>
          </a:p>
        </p:txBody>
      </p:sp>
      <p:sp>
        <p:nvSpPr>
          <p:cNvPr id="7171" name="Rectangle 3"/>
          <p:cNvSpPr>
            <a:spLocks noGrp="1" noChangeArrowheads="1"/>
          </p:cNvSpPr>
          <p:nvPr>
            <p:ph type="dt" idx="1"/>
          </p:nvPr>
        </p:nvSpPr>
        <p:spPr bwMode="auto">
          <a:xfrm>
            <a:off x="3849688" y="0"/>
            <a:ext cx="2941637" cy="495300"/>
          </a:xfrm>
          <a:prstGeom prst="rect">
            <a:avLst/>
          </a:prstGeom>
          <a:noFill/>
          <a:ln w="9525">
            <a:noFill/>
            <a:miter lim="800000"/>
            <a:headEnd/>
            <a:tailEnd/>
          </a:ln>
          <a:effectLst/>
        </p:spPr>
        <p:txBody>
          <a:bodyPr vert="horz" wrap="square" lIns="94803" tIns="47402" rIns="94803" bIns="47402" numCol="1" anchor="t" anchorCtr="0" compatLnSpc="1">
            <a:prstTxWarp prst="textNoShape">
              <a:avLst/>
            </a:prstTxWarp>
          </a:bodyPr>
          <a:lstStyle>
            <a:lvl1pPr algn="r" defTabSz="948574">
              <a:defRPr sz="1200">
                <a:cs typeface="+mn-cs"/>
              </a:defRPr>
            </a:lvl1pPr>
          </a:lstStyle>
          <a:p>
            <a:pPr>
              <a:defRPr/>
            </a:pPr>
            <a:endParaRPr lang="de-DE"/>
          </a:p>
        </p:txBody>
      </p:sp>
      <p:sp>
        <p:nvSpPr>
          <p:cNvPr id="32772" name="Rectangle 4"/>
          <p:cNvSpPr>
            <a:spLocks noGrp="1" noRot="1" noChangeAspect="1" noChangeArrowheads="1" noTextEdit="1"/>
          </p:cNvSpPr>
          <p:nvPr>
            <p:ph type="sldImg" idx="2"/>
          </p:nvPr>
        </p:nvSpPr>
        <p:spPr bwMode="auto">
          <a:xfrm>
            <a:off x="917575" y="746125"/>
            <a:ext cx="4960938" cy="37226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1038" y="4719638"/>
            <a:ext cx="5432425" cy="4465637"/>
          </a:xfrm>
          <a:prstGeom prst="rect">
            <a:avLst/>
          </a:prstGeom>
          <a:noFill/>
          <a:ln w="9525">
            <a:noFill/>
            <a:miter lim="800000"/>
            <a:headEnd/>
            <a:tailEnd/>
          </a:ln>
          <a:effectLst/>
        </p:spPr>
        <p:txBody>
          <a:bodyPr vert="horz" wrap="square" lIns="94803" tIns="47402" rIns="94803" bIns="47402"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174" name="Rectangle 6"/>
          <p:cNvSpPr>
            <a:spLocks noGrp="1" noChangeArrowheads="1"/>
          </p:cNvSpPr>
          <p:nvPr>
            <p:ph type="ftr" sz="quarter" idx="4"/>
          </p:nvPr>
        </p:nvSpPr>
        <p:spPr bwMode="auto">
          <a:xfrm>
            <a:off x="0" y="9432925"/>
            <a:ext cx="2944813" cy="496888"/>
          </a:xfrm>
          <a:prstGeom prst="rect">
            <a:avLst/>
          </a:prstGeom>
          <a:noFill/>
          <a:ln w="9525">
            <a:noFill/>
            <a:miter lim="800000"/>
            <a:headEnd/>
            <a:tailEnd/>
          </a:ln>
          <a:effectLst/>
        </p:spPr>
        <p:txBody>
          <a:bodyPr vert="horz" wrap="square" lIns="94803" tIns="47402" rIns="94803" bIns="47402" numCol="1" anchor="b" anchorCtr="0" compatLnSpc="1">
            <a:prstTxWarp prst="textNoShape">
              <a:avLst/>
            </a:prstTxWarp>
          </a:bodyPr>
          <a:lstStyle>
            <a:lvl1pPr defTabSz="948574">
              <a:defRPr sz="1200">
                <a:cs typeface="+mn-cs"/>
              </a:defRPr>
            </a:lvl1pPr>
          </a:lstStyle>
          <a:p>
            <a:pPr>
              <a:defRPr/>
            </a:pPr>
            <a:endParaRPr lang="de-DE"/>
          </a:p>
        </p:txBody>
      </p:sp>
      <p:sp>
        <p:nvSpPr>
          <p:cNvPr id="7175" name="Rectangle 7"/>
          <p:cNvSpPr>
            <a:spLocks noGrp="1" noChangeArrowheads="1"/>
          </p:cNvSpPr>
          <p:nvPr>
            <p:ph type="sldNum" sz="quarter" idx="5"/>
          </p:nvPr>
        </p:nvSpPr>
        <p:spPr bwMode="auto">
          <a:xfrm>
            <a:off x="3849688" y="9432925"/>
            <a:ext cx="2941637" cy="496888"/>
          </a:xfrm>
          <a:prstGeom prst="rect">
            <a:avLst/>
          </a:prstGeom>
          <a:noFill/>
          <a:ln w="9525">
            <a:noFill/>
            <a:miter lim="800000"/>
            <a:headEnd/>
            <a:tailEnd/>
          </a:ln>
          <a:effectLst/>
        </p:spPr>
        <p:txBody>
          <a:bodyPr vert="horz" wrap="square" lIns="94803" tIns="47402" rIns="94803" bIns="47402" numCol="1" anchor="b" anchorCtr="0" compatLnSpc="1">
            <a:prstTxWarp prst="textNoShape">
              <a:avLst/>
            </a:prstTxWarp>
          </a:bodyPr>
          <a:lstStyle>
            <a:lvl1pPr algn="r" defTabSz="948574">
              <a:defRPr sz="1200">
                <a:cs typeface="+mn-cs"/>
              </a:defRPr>
            </a:lvl1pPr>
          </a:lstStyle>
          <a:p>
            <a:pPr>
              <a:defRPr/>
            </a:pPr>
            <a:fld id="{BCE74395-1690-4DC6-9002-AA6FDE4411D0}" type="slidenum">
              <a:rPr lang="de-DE"/>
              <a:pPr>
                <a:defRPr/>
              </a:pPr>
              <a:t>‹#›</a:t>
            </a:fld>
            <a:endParaRPr lang="de-DE"/>
          </a:p>
        </p:txBody>
      </p:sp>
    </p:spTree>
    <p:extLst>
      <p:ext uri="{BB962C8B-B14F-4D97-AF65-F5344CB8AC3E}">
        <p14:creationId xmlns:p14="http://schemas.microsoft.com/office/powerpoint/2010/main" val="24298198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1204" name="Foliennummernplatzhalter 3"/>
          <p:cNvSpPr>
            <a:spLocks noGrp="1"/>
          </p:cNvSpPr>
          <p:nvPr>
            <p:ph type="sldNum" sz="quarter" idx="5"/>
          </p:nvPr>
        </p:nvSpPr>
        <p:spPr/>
        <p:txBody>
          <a:bodyPr/>
          <a:lstStyle/>
          <a:p>
            <a:pPr defTabSz="947493">
              <a:defRPr/>
            </a:pPr>
            <a:fld id="{FC973AF7-4F69-40AA-B0CB-0006E2FD7CDB}" type="slidenum">
              <a:rPr lang="de-DE" smtClean="0"/>
              <a:pPr defTabSz="947493">
                <a:defRPr/>
              </a:pPr>
              <a:t>1</a:t>
            </a:fld>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DA4AD631-9FC6-402A-9696-4A746D946490}" type="slidenum">
              <a:rPr lang="de-DE" smtClean="0"/>
              <a:pPr defTabSz="947493">
                <a:defRPr/>
              </a:pPr>
              <a:t>10</a:t>
            </a:fld>
            <a:endParaRPr lang="de-DE"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4403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3792DBFA-F105-4C92-9011-D072DD6F579B}" type="slidenum">
              <a:rPr lang="de-DE" smtClean="0"/>
              <a:pPr defTabSz="947493">
                <a:defRPr/>
              </a:pPr>
              <a:t>11</a:t>
            </a:fld>
            <a:endParaRPr lang="de-DE"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lienbildplatzhalter 1"/>
          <p:cNvSpPr>
            <a:spLocks noGrp="1" noRot="1" noChangeAspect="1" noTextEdit="1"/>
          </p:cNvSpPr>
          <p:nvPr>
            <p:ph type="sldImg"/>
          </p:nvPr>
        </p:nvSpPr>
        <p:spPr>
          <a:ln/>
        </p:spPr>
      </p:sp>
      <p:sp>
        <p:nvSpPr>
          <p:cNvPr id="450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69CFAA2A-A632-4552-B126-68D06C551665}" type="slidenum">
              <a:rPr lang="de-DE" smtClean="0"/>
              <a:pPr defTabSz="947493">
                <a:defRPr/>
              </a:pPr>
              <a:t>12</a:t>
            </a:fld>
            <a:endParaRPr lang="de-DE"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98FE685F-2137-412F-95EC-840458E2C2D4}" type="slidenum">
              <a:rPr lang="de-DE" smtClean="0"/>
              <a:pPr defTabSz="947493">
                <a:defRPr/>
              </a:pPr>
              <a:t>13</a:t>
            </a:fld>
            <a:endParaRPr lang="de-DE"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lienbildplatzhalter 1"/>
          <p:cNvSpPr>
            <a:spLocks noGrp="1" noRot="1" noChangeAspect="1" noTextEdit="1"/>
          </p:cNvSpPr>
          <p:nvPr>
            <p:ph type="sldImg"/>
          </p:nvPr>
        </p:nvSpPr>
        <p:spPr>
          <a:ln/>
        </p:spPr>
      </p:sp>
      <p:sp>
        <p:nvSpPr>
          <p:cNvPr id="471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C1D503DB-C0A3-4BD5-9E63-73981EA9BBA1}" type="slidenum">
              <a:rPr lang="de-DE" smtClean="0"/>
              <a:pPr defTabSz="947493">
                <a:defRPr/>
              </a:pPr>
              <a:t>14</a:t>
            </a:fld>
            <a:endParaRPr lang="de-DE"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1C02A6CB-B72B-4903-B327-A2CD9C5AE811}" type="slidenum">
              <a:rPr lang="de-DE" smtClean="0"/>
              <a:pPr defTabSz="947493">
                <a:defRPr/>
              </a:pPr>
              <a:t>15</a:t>
            </a:fld>
            <a:endParaRPr lang="de-DE"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lienbildplatzhalter 1"/>
          <p:cNvSpPr>
            <a:spLocks noGrp="1" noRot="1" noChangeAspect="1" noTextEdit="1"/>
          </p:cNvSpPr>
          <p:nvPr>
            <p:ph type="sldImg"/>
          </p:nvPr>
        </p:nvSpPr>
        <p:spPr>
          <a:ln/>
        </p:spPr>
      </p:sp>
      <p:sp>
        <p:nvSpPr>
          <p:cNvPr id="491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C7322D84-4AFA-4F7E-AA7B-A4333BB64A9F}" type="slidenum">
              <a:rPr lang="de-DE" smtClean="0"/>
              <a:pPr defTabSz="947493">
                <a:defRPr/>
              </a:pPr>
              <a:t>16</a:t>
            </a:fld>
            <a:endParaRPr lang="de-DE"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36AFEBF4-94D0-419A-BC4E-F6D2EC91E62D}" type="slidenum">
              <a:rPr lang="de-DE" smtClean="0"/>
              <a:pPr defTabSz="947493">
                <a:defRPr/>
              </a:pPr>
              <a:t>17</a:t>
            </a:fld>
            <a:endParaRPr lang="de-DE"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lienbildplatzhalter 1"/>
          <p:cNvSpPr>
            <a:spLocks noGrp="1" noRot="1" noChangeAspect="1" noTextEdit="1"/>
          </p:cNvSpPr>
          <p:nvPr>
            <p:ph type="sldImg"/>
          </p:nvPr>
        </p:nvSpPr>
        <p:spPr>
          <a:ln/>
        </p:spPr>
      </p:sp>
      <p:sp>
        <p:nvSpPr>
          <p:cNvPr id="512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AC08A9D1-69DD-4E76-A775-AB4F320FA03C}" type="slidenum">
              <a:rPr lang="de-DE" smtClean="0"/>
              <a:pPr defTabSz="947493">
                <a:defRPr/>
              </a:pPr>
              <a:t>18</a:t>
            </a:fld>
            <a:endParaRPr lang="de-DE"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EA5004F3-9A88-4E4A-8409-20DF2BB1FEC2}" type="slidenum">
              <a:rPr lang="de-DE" smtClean="0"/>
              <a:pPr defTabSz="947493">
                <a:defRPr/>
              </a:pPr>
              <a:t>19</a:t>
            </a:fld>
            <a:endParaRPr lang="de-DE"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dt" sz="quarter" idx="1"/>
          </p:nvPr>
        </p:nvSpPr>
        <p:spPr>
          <a:extLst/>
        </p:spPr>
        <p:txBody>
          <a:bodyPr/>
          <a:lstStyle>
            <a:lvl1pPr defTabSz="950548" eaLnBrk="0" hangingPunct="0">
              <a:defRPr sz="1500">
                <a:solidFill>
                  <a:schemeClr val="tx1"/>
                </a:solidFill>
                <a:latin typeface="Arial" pitchFamily="34" charset="0"/>
              </a:defRPr>
            </a:lvl1pPr>
            <a:lvl2pPr marL="1093014" indent="-420390" defTabSz="950548" eaLnBrk="0" hangingPunct="0">
              <a:defRPr sz="1500">
                <a:solidFill>
                  <a:schemeClr val="tx1"/>
                </a:solidFill>
                <a:latin typeface="Arial" pitchFamily="34" charset="0"/>
              </a:defRPr>
            </a:lvl2pPr>
            <a:lvl3pPr marL="1681559" indent="-336309" defTabSz="950548" eaLnBrk="0" hangingPunct="0">
              <a:defRPr sz="1500">
                <a:solidFill>
                  <a:schemeClr val="tx1"/>
                </a:solidFill>
                <a:latin typeface="Arial" pitchFamily="34" charset="0"/>
              </a:defRPr>
            </a:lvl3pPr>
            <a:lvl4pPr marL="2354183" indent="-336309" defTabSz="950548" eaLnBrk="0" hangingPunct="0">
              <a:defRPr sz="1500">
                <a:solidFill>
                  <a:schemeClr val="tx1"/>
                </a:solidFill>
                <a:latin typeface="Arial" pitchFamily="34" charset="0"/>
              </a:defRPr>
            </a:lvl4pPr>
            <a:lvl5pPr marL="3026804" indent="-336309" defTabSz="950548" eaLnBrk="0" hangingPunct="0">
              <a:defRPr sz="1500">
                <a:solidFill>
                  <a:schemeClr val="tx1"/>
                </a:solidFill>
                <a:latin typeface="Arial" pitchFamily="34" charset="0"/>
              </a:defRPr>
            </a:lvl5pPr>
            <a:lvl6pPr marL="3699427" indent="-336309" defTabSz="950548" eaLnBrk="0" fontAlgn="base" hangingPunct="0">
              <a:spcBef>
                <a:spcPct val="0"/>
              </a:spcBef>
              <a:spcAft>
                <a:spcPct val="0"/>
              </a:spcAft>
              <a:defRPr sz="1500">
                <a:solidFill>
                  <a:schemeClr val="tx1"/>
                </a:solidFill>
                <a:latin typeface="Arial" pitchFamily="34" charset="0"/>
              </a:defRPr>
            </a:lvl6pPr>
            <a:lvl7pPr marL="4372053" indent="-336309" defTabSz="950548" eaLnBrk="0" fontAlgn="base" hangingPunct="0">
              <a:spcBef>
                <a:spcPct val="0"/>
              </a:spcBef>
              <a:spcAft>
                <a:spcPct val="0"/>
              </a:spcAft>
              <a:defRPr sz="1500">
                <a:solidFill>
                  <a:schemeClr val="tx1"/>
                </a:solidFill>
                <a:latin typeface="Arial" pitchFamily="34" charset="0"/>
              </a:defRPr>
            </a:lvl7pPr>
            <a:lvl8pPr marL="5044676" indent="-336309" defTabSz="950548" eaLnBrk="0" fontAlgn="base" hangingPunct="0">
              <a:spcBef>
                <a:spcPct val="0"/>
              </a:spcBef>
              <a:spcAft>
                <a:spcPct val="0"/>
              </a:spcAft>
              <a:defRPr sz="1500">
                <a:solidFill>
                  <a:schemeClr val="tx1"/>
                </a:solidFill>
                <a:latin typeface="Arial" pitchFamily="34" charset="0"/>
              </a:defRPr>
            </a:lvl8pPr>
            <a:lvl9pPr marL="5717298" indent="-336309" defTabSz="950548" eaLnBrk="0" fontAlgn="base" hangingPunct="0">
              <a:spcBef>
                <a:spcPct val="0"/>
              </a:spcBef>
              <a:spcAft>
                <a:spcPct val="0"/>
              </a:spcAft>
              <a:defRPr sz="1500">
                <a:solidFill>
                  <a:schemeClr val="tx1"/>
                </a:solidFill>
                <a:latin typeface="Arial" pitchFamily="34" charset="0"/>
              </a:defRPr>
            </a:lvl9pPr>
          </a:lstStyle>
          <a:p>
            <a:pPr eaLnBrk="1" hangingPunct="1">
              <a:defRPr/>
            </a:pPr>
            <a:fld id="{785ADF56-71B4-46A3-BDDD-F5DCE282640C}" type="datetime1">
              <a:rPr lang="de-DE" altLang="en-US" sz="1300"/>
              <a:pPr eaLnBrk="1" hangingPunct="1">
                <a:defRPr/>
              </a:pPr>
              <a:t>02.12.2014</a:t>
            </a:fld>
            <a:endParaRPr lang="de-DE" altLang="en-US" sz="1300"/>
          </a:p>
        </p:txBody>
      </p:sp>
      <p:sp>
        <p:nvSpPr>
          <p:cNvPr id="34819" name="Rectangle 2"/>
          <p:cNvSpPr>
            <a:spLocks noGrp="1" noRot="1" noChangeAspect="1" noChangeArrowheads="1" noTextEdit="1"/>
          </p:cNvSpPr>
          <p:nvPr>
            <p:ph type="sldImg"/>
          </p:nvPr>
        </p:nvSpPr>
        <p:spPr>
          <a:xfrm>
            <a:off x="793750" y="2112963"/>
            <a:ext cx="4260850" cy="3195637"/>
          </a:xfrm>
          <a:ln/>
        </p:spPr>
      </p:sp>
      <p:sp>
        <p:nvSpPr>
          <p:cNvPr id="2" name="Fußzeilenplatzhalter 1"/>
          <p:cNvSpPr>
            <a:spLocks noGrp="1"/>
          </p:cNvSpPr>
          <p:nvPr>
            <p:ph type="ftr" sz="quarter" idx="4"/>
          </p:nvPr>
        </p:nvSpPr>
        <p:spPr/>
        <p:txBody>
          <a:bodyPr/>
          <a:lstStyle/>
          <a:p>
            <a:pPr>
              <a:defRPr/>
            </a:pPr>
            <a:endParaRPr lang="de-DE"/>
          </a:p>
        </p:txBody>
      </p:sp>
      <p:sp>
        <p:nvSpPr>
          <p:cNvPr id="3" name="Kopfzeilenplatzhalter 2"/>
          <p:cNvSpPr>
            <a:spLocks noGrp="1"/>
          </p:cNvSpPr>
          <p:nvPr>
            <p:ph type="hdr" sz="quarter"/>
          </p:nvPr>
        </p:nvSpPr>
        <p:spPr/>
        <p:txBody>
          <a:bodyPr/>
          <a:lstStyle/>
          <a:p>
            <a:pPr>
              <a:defRPr/>
            </a:pPr>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lienbildplatzhalter 1"/>
          <p:cNvSpPr>
            <a:spLocks noGrp="1" noRot="1" noChangeAspect="1" noTextEdit="1"/>
          </p:cNvSpPr>
          <p:nvPr>
            <p:ph type="sldImg"/>
          </p:nvPr>
        </p:nvSpPr>
        <p:spPr>
          <a:ln/>
        </p:spPr>
      </p:sp>
      <p:sp>
        <p:nvSpPr>
          <p:cNvPr id="532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B3B6308B-388C-433F-A516-ABC40080CDFD}" type="slidenum">
              <a:rPr lang="de-DE" smtClean="0"/>
              <a:pPr defTabSz="947493">
                <a:defRPr/>
              </a:pPr>
              <a:t>20</a:t>
            </a:fld>
            <a:endParaRPr lang="de-DE"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BD9A33F9-EAA8-4779-896D-11167DBD1457}" type="slidenum">
              <a:rPr lang="de-DE" smtClean="0"/>
              <a:pPr defTabSz="947493">
                <a:defRPr/>
              </a:pPr>
              <a:t>21</a:t>
            </a:fld>
            <a:endParaRPr lang="de-DE"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lienbildplatzhalter 1"/>
          <p:cNvSpPr>
            <a:spLocks noGrp="1" noRot="1" noChangeAspect="1" noTextEdit="1"/>
          </p:cNvSpPr>
          <p:nvPr>
            <p:ph type="sldImg"/>
          </p:nvPr>
        </p:nvSpPr>
        <p:spPr>
          <a:ln/>
        </p:spPr>
      </p:sp>
      <p:sp>
        <p:nvSpPr>
          <p:cNvPr id="552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628F059E-FC91-44D7-A297-5E0949C8259D}" type="slidenum">
              <a:rPr lang="de-DE" smtClean="0"/>
              <a:pPr defTabSz="947493">
                <a:defRPr/>
              </a:pPr>
              <a:t>22</a:t>
            </a:fld>
            <a:endParaRPr lang="de-DE"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C54294CE-BAC7-4C1D-95F9-D9E0624A3C5E}" type="slidenum">
              <a:rPr lang="de-DE" smtClean="0"/>
              <a:pPr defTabSz="947493">
                <a:defRPr/>
              </a:pPr>
              <a:t>23</a:t>
            </a:fld>
            <a:endParaRPr lang="de-DE"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lienbildplatzhalter 1"/>
          <p:cNvSpPr>
            <a:spLocks noGrp="1" noRot="1" noChangeAspect="1" noTextEdit="1"/>
          </p:cNvSpPr>
          <p:nvPr>
            <p:ph type="sldImg"/>
          </p:nvPr>
        </p:nvSpPr>
        <p:spPr>
          <a:ln/>
        </p:spPr>
      </p:sp>
      <p:sp>
        <p:nvSpPr>
          <p:cNvPr id="573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207ECF99-4711-4CEF-A1B4-27F70F831B37}" type="slidenum">
              <a:rPr lang="de-DE" smtClean="0"/>
              <a:pPr defTabSz="947493">
                <a:defRPr/>
              </a:pPr>
              <a:t>24</a:t>
            </a:fld>
            <a:endParaRPr lang="de-DE"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26817D3A-16BA-4591-9B69-D24EC7AC9D52}" type="slidenum">
              <a:rPr lang="de-DE" smtClean="0"/>
              <a:pPr defTabSz="947493">
                <a:defRPr/>
              </a:pPr>
              <a:t>25</a:t>
            </a:fld>
            <a:endParaRPr lang="de-DE"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lienbildplatzhalter 1"/>
          <p:cNvSpPr>
            <a:spLocks noGrp="1" noRot="1" noChangeAspect="1" noTextEdit="1"/>
          </p:cNvSpPr>
          <p:nvPr>
            <p:ph type="sldImg"/>
          </p:nvPr>
        </p:nvSpPr>
        <p:spPr>
          <a:ln/>
        </p:spPr>
      </p:sp>
      <p:sp>
        <p:nvSpPr>
          <p:cNvPr id="593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A0784111-5A94-479B-B27B-C34793D34D10}" type="slidenum">
              <a:rPr lang="de-DE" smtClean="0"/>
              <a:pPr defTabSz="947493">
                <a:defRPr/>
              </a:pPr>
              <a:t>26</a:t>
            </a:fld>
            <a:endParaRPr lang="de-DE"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4" name="Foliennummernplatzhalter 3"/>
          <p:cNvSpPr>
            <a:spLocks noGrp="1"/>
          </p:cNvSpPr>
          <p:nvPr>
            <p:ph type="sldNum" sz="quarter" idx="5"/>
          </p:nvPr>
        </p:nvSpPr>
        <p:spPr/>
        <p:txBody>
          <a:bodyPr/>
          <a:lstStyle/>
          <a:p>
            <a:pPr>
              <a:defRPr/>
            </a:pPr>
            <a:fld id="{3216678A-5F75-461B-9B6F-C807D21B6259}" type="slidenum">
              <a:rPr lang="de-DE" smtClean="0"/>
              <a:pPr>
                <a:defRPr/>
              </a:pPr>
              <a:t>27</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67FC9B52-81B2-45E5-A0ED-3BD82BE37107}" type="slidenum">
              <a:rPr lang="de-DE" smtClean="0"/>
              <a:pPr defTabSz="947493">
                <a:defRPr/>
              </a:pPr>
              <a:t>3</a:t>
            </a:fld>
            <a:endParaRPr lang="de-DE"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bildplatzhalter 1"/>
          <p:cNvSpPr>
            <a:spLocks noGrp="1" noRot="1" noChangeAspect="1" noTextEdit="1"/>
          </p:cNvSpPr>
          <p:nvPr>
            <p:ph type="sldImg"/>
          </p:nvPr>
        </p:nvSpPr>
        <p:spPr>
          <a:ln/>
        </p:spPr>
      </p:sp>
      <p:sp>
        <p:nvSpPr>
          <p:cNvPr id="368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D153A82C-6E42-4714-91F3-72FDE8E1234E}" type="slidenum">
              <a:rPr lang="de-DE" smtClean="0"/>
              <a:pPr defTabSz="947493">
                <a:defRPr/>
              </a:pPr>
              <a:t>4</a:t>
            </a:fld>
            <a:endParaRPr lang="de-DE"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D6B21FCB-64B4-4FFB-8E51-692D9DBAD16E}" type="slidenum">
              <a:rPr lang="de-DE" smtClean="0"/>
              <a:pPr defTabSz="947493">
                <a:defRPr/>
              </a:pPr>
              <a:t>5</a:t>
            </a:fld>
            <a:endParaRPr lang="de-DE"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bildplatzhalter 1"/>
          <p:cNvSpPr>
            <a:spLocks noGrp="1" noRot="1" noChangeAspect="1" noTextEdit="1"/>
          </p:cNvSpPr>
          <p:nvPr>
            <p:ph type="sldImg"/>
          </p:nvPr>
        </p:nvSpPr>
        <p:spPr>
          <a:ln/>
        </p:spPr>
      </p:sp>
      <p:sp>
        <p:nvSpPr>
          <p:cNvPr id="389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8DC7270B-218D-4D80-842A-465DCBECCB2C}" type="slidenum">
              <a:rPr lang="de-DE" smtClean="0"/>
              <a:pPr defTabSz="947493">
                <a:defRPr/>
              </a:pPr>
              <a:t>6</a:t>
            </a:fld>
            <a:endParaRPr lang="de-DE"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2477CF90-A853-4002-A36A-063BBF48C684}" type="slidenum">
              <a:rPr lang="de-DE" smtClean="0"/>
              <a:pPr defTabSz="947493">
                <a:defRPr/>
              </a:pPr>
              <a:t>7</a:t>
            </a:fld>
            <a:endParaRPr lang="de-D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a:ln/>
        </p:spPr>
      </p:sp>
      <p:sp>
        <p:nvSpPr>
          <p:cNvPr id="409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83F482B7-EC4A-4A09-BE80-12AB7CC3D159}" type="slidenum">
              <a:rPr lang="de-DE" smtClean="0"/>
              <a:pPr defTabSz="947493">
                <a:defRPr/>
              </a:pPr>
              <a:t>8</a:t>
            </a:fld>
            <a:endParaRPr lang="de-DE"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altLang="de-DE" smtClean="0"/>
          </a:p>
        </p:txBody>
      </p:sp>
      <p:sp>
        <p:nvSpPr>
          <p:cNvPr id="53252" name="Foliennummernplatzhalter 3"/>
          <p:cNvSpPr>
            <a:spLocks noGrp="1"/>
          </p:cNvSpPr>
          <p:nvPr>
            <p:ph type="sldNum" sz="quarter" idx="5"/>
          </p:nvPr>
        </p:nvSpPr>
        <p:spPr/>
        <p:txBody>
          <a:bodyPr/>
          <a:lstStyle/>
          <a:p>
            <a:pPr defTabSz="947493">
              <a:defRPr/>
            </a:pPr>
            <a:fld id="{47E78875-46A1-40F4-B0B1-0951065FDAEC}" type="slidenum">
              <a:rPr lang="de-DE" smtClean="0"/>
              <a:pPr defTabSz="947493">
                <a:defRPr/>
              </a:pPr>
              <a:t>9</a:t>
            </a:fld>
            <a:endParaRPr 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60000" y="246063"/>
            <a:ext cx="7570788" cy="950912"/>
          </a:xfrm>
        </p:spPr>
        <p:txBody>
          <a:bodyPr/>
          <a:lstStyle>
            <a:lvl1pPr>
              <a:defRPr sz="2400"/>
            </a:lvl1pPr>
          </a:lstStyle>
          <a:p>
            <a:r>
              <a:rPr lang="de-DE" dirty="0" smtClean="0"/>
              <a:t>Titelmasterformat durch Klicken bearbeiten</a:t>
            </a:r>
            <a:endParaRPr lang="de-AT" dirty="0"/>
          </a:p>
        </p:txBody>
      </p:sp>
      <p:sp>
        <p:nvSpPr>
          <p:cNvPr id="3" name="Inhaltsplatzhalter 2"/>
          <p:cNvSpPr>
            <a:spLocks noGrp="1"/>
          </p:cNvSpPr>
          <p:nvPr>
            <p:ph idx="1"/>
          </p:nvPr>
        </p:nvSpPr>
        <p:spPr>
          <a:xfrm>
            <a:off x="360000" y="1268413"/>
            <a:ext cx="8458200" cy="5113337"/>
          </a:xfrm>
        </p:spPr>
        <p:txBody>
          <a:bodyPr/>
          <a:lstStyle>
            <a:lvl1pPr>
              <a:spcBef>
                <a:spcPts val="300"/>
              </a:spcBef>
              <a:defRPr/>
            </a:lvl1pPr>
            <a:lvl2pPr>
              <a:spcBef>
                <a:spcPts val="300"/>
              </a:spcBef>
              <a:defRPr/>
            </a:lvl2pPr>
            <a:lvl3pPr>
              <a:spcBef>
                <a:spcPts val="300"/>
              </a:spcBef>
              <a:defRPr/>
            </a:lvl3pPr>
            <a:lvl4pPr>
              <a:spcBef>
                <a:spcPts val="300"/>
              </a:spcBef>
              <a:defRPr/>
            </a:lvl4pPr>
            <a:lvl5pPr>
              <a:spcBef>
                <a:spcPts val="300"/>
              </a:spcBef>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Tree>
    <p:extLst>
      <p:ext uri="{BB962C8B-B14F-4D97-AF65-F5344CB8AC3E}">
        <p14:creationId xmlns:p14="http://schemas.microsoft.com/office/powerpoint/2010/main" val="217200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übersich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993305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Tabelle">
    <p:spTree>
      <p:nvGrpSpPr>
        <p:cNvPr id="1" name=""/>
        <p:cNvGrpSpPr/>
        <p:nvPr/>
      </p:nvGrpSpPr>
      <p:grpSpPr>
        <a:xfrm>
          <a:off x="0" y="0"/>
          <a:ext cx="0" cy="0"/>
          <a:chOff x="0" y="0"/>
          <a:chExt cx="0" cy="0"/>
        </a:xfrm>
      </p:grpSpPr>
      <p:sp>
        <p:nvSpPr>
          <p:cNvPr id="3" name="Rectangle 8"/>
          <p:cNvSpPr txBox="1">
            <a:spLocks noChangeArrowheads="1"/>
          </p:cNvSpPr>
          <p:nvPr userDrawn="1"/>
        </p:nvSpPr>
        <p:spPr>
          <a:xfrm>
            <a:off x="468313" y="476250"/>
            <a:ext cx="7559675" cy="223838"/>
          </a:xfrm>
          <a:prstGeom prst="rect">
            <a:avLst/>
          </a:prstGeom>
          <a:solidFill>
            <a:srgbClr val="D9D9D9"/>
          </a:solidFill>
        </p:spPr>
        <p:txBody>
          <a:bodyPr/>
          <a:lstStyle>
            <a:lvl1pPr algn="l" rtl="0" eaLnBrk="0" fontAlgn="base" hangingPunct="0">
              <a:spcBef>
                <a:spcPct val="0"/>
              </a:spcBef>
              <a:spcAft>
                <a:spcPct val="0"/>
              </a:spcAft>
              <a:defRPr sz="2000">
                <a:solidFill>
                  <a:schemeClr val="bg2"/>
                </a:solidFill>
                <a:latin typeface="+mj-lt"/>
                <a:ea typeface="+mj-ea"/>
                <a:cs typeface="+mj-cs"/>
              </a:defRPr>
            </a:lvl1pPr>
            <a:lvl2pPr algn="l" rtl="0" eaLnBrk="0" fontAlgn="base" hangingPunct="0">
              <a:spcBef>
                <a:spcPct val="0"/>
              </a:spcBef>
              <a:spcAft>
                <a:spcPct val="0"/>
              </a:spcAft>
              <a:defRPr sz="2000">
                <a:solidFill>
                  <a:schemeClr val="bg2"/>
                </a:solidFill>
                <a:latin typeface="Arial" charset="0"/>
              </a:defRPr>
            </a:lvl2pPr>
            <a:lvl3pPr algn="l" rtl="0" eaLnBrk="0" fontAlgn="base" hangingPunct="0">
              <a:spcBef>
                <a:spcPct val="0"/>
              </a:spcBef>
              <a:spcAft>
                <a:spcPct val="0"/>
              </a:spcAft>
              <a:defRPr sz="2000">
                <a:solidFill>
                  <a:schemeClr val="bg2"/>
                </a:solidFill>
                <a:latin typeface="Arial" charset="0"/>
              </a:defRPr>
            </a:lvl3pPr>
            <a:lvl4pPr algn="l" rtl="0" eaLnBrk="0" fontAlgn="base" hangingPunct="0">
              <a:spcBef>
                <a:spcPct val="0"/>
              </a:spcBef>
              <a:spcAft>
                <a:spcPct val="0"/>
              </a:spcAft>
              <a:defRPr sz="2000">
                <a:solidFill>
                  <a:schemeClr val="bg2"/>
                </a:solidFill>
                <a:latin typeface="Arial" charset="0"/>
              </a:defRPr>
            </a:lvl4pPr>
            <a:lvl5pPr algn="l" rtl="0" eaLnBrk="0" fontAlgn="base" hangingPunct="0">
              <a:spcBef>
                <a:spcPct val="0"/>
              </a:spcBef>
              <a:spcAft>
                <a:spcPct val="0"/>
              </a:spcAft>
              <a:defRPr sz="2000">
                <a:solidFill>
                  <a:schemeClr val="bg2"/>
                </a:solidFill>
                <a:latin typeface="Arial" charset="0"/>
              </a:defRPr>
            </a:lvl5pPr>
            <a:lvl6pPr marL="457200" algn="ctr" rtl="0" fontAlgn="base">
              <a:spcBef>
                <a:spcPct val="0"/>
              </a:spcBef>
              <a:spcAft>
                <a:spcPct val="0"/>
              </a:spcAft>
              <a:defRPr sz="3200">
                <a:solidFill>
                  <a:schemeClr val="bg2"/>
                </a:solidFill>
                <a:latin typeface="Arial" charset="0"/>
              </a:defRPr>
            </a:lvl6pPr>
            <a:lvl7pPr marL="914400" algn="ctr" rtl="0" fontAlgn="base">
              <a:spcBef>
                <a:spcPct val="0"/>
              </a:spcBef>
              <a:spcAft>
                <a:spcPct val="0"/>
              </a:spcAft>
              <a:defRPr sz="3200">
                <a:solidFill>
                  <a:schemeClr val="bg2"/>
                </a:solidFill>
                <a:latin typeface="Arial" charset="0"/>
              </a:defRPr>
            </a:lvl7pPr>
            <a:lvl8pPr marL="1371600" algn="ctr" rtl="0" fontAlgn="base">
              <a:spcBef>
                <a:spcPct val="0"/>
              </a:spcBef>
              <a:spcAft>
                <a:spcPct val="0"/>
              </a:spcAft>
              <a:defRPr sz="3200">
                <a:solidFill>
                  <a:schemeClr val="bg2"/>
                </a:solidFill>
                <a:latin typeface="Arial" charset="0"/>
              </a:defRPr>
            </a:lvl8pPr>
            <a:lvl9pPr marL="1828800" algn="ctr" rtl="0" fontAlgn="base">
              <a:spcBef>
                <a:spcPct val="0"/>
              </a:spcBef>
              <a:spcAft>
                <a:spcPct val="0"/>
              </a:spcAft>
              <a:defRPr sz="3200">
                <a:solidFill>
                  <a:schemeClr val="bg2"/>
                </a:solidFill>
                <a:latin typeface="Arial" charset="0"/>
              </a:defRPr>
            </a:lvl9pPr>
          </a:lstStyle>
          <a:p>
            <a:pPr eaLnBrk="1" hangingPunct="1">
              <a:defRPr/>
            </a:pPr>
            <a:endParaRPr lang="de-DE" sz="1500" kern="0" cap="all" dirty="0" smtClean="0">
              <a:solidFill>
                <a:schemeClr val="tx1"/>
              </a:solidFill>
            </a:endParaRPr>
          </a:p>
        </p:txBody>
      </p:sp>
      <p:sp>
        <p:nvSpPr>
          <p:cNvPr id="2" name="Titel 1"/>
          <p:cNvSpPr>
            <a:spLocks noGrp="1"/>
          </p:cNvSpPr>
          <p:nvPr>
            <p:ph type="title"/>
          </p:nvPr>
        </p:nvSpPr>
        <p:spPr>
          <a:xfrm>
            <a:off x="457200" y="476250"/>
            <a:ext cx="7570788" cy="209550"/>
          </a:xfrm>
        </p:spPr>
        <p:txBody>
          <a:bodyPr/>
          <a:lstStyle>
            <a:lvl1pPr>
              <a:defRPr sz="1500" b="1"/>
            </a:lvl1pPr>
          </a:lstStyle>
          <a:p>
            <a:r>
              <a:rPr lang="de-DE" dirty="0" smtClean="0"/>
              <a:t>Titelmasterformat durch Klicken bearbeiten</a:t>
            </a:r>
            <a:endParaRPr lang="de-AT" dirty="0"/>
          </a:p>
        </p:txBody>
      </p:sp>
    </p:spTree>
    <p:extLst>
      <p:ext uri="{BB962C8B-B14F-4D97-AF65-F5344CB8AC3E}">
        <p14:creationId xmlns:p14="http://schemas.microsoft.com/office/powerpoint/2010/main" val="3530453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eckblatt">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687600" y="3886200"/>
            <a:ext cx="6400800" cy="17526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AT"/>
          </a:p>
        </p:txBody>
      </p:sp>
    </p:spTree>
    <p:extLst>
      <p:ext uri="{BB962C8B-B14F-4D97-AF65-F5344CB8AC3E}">
        <p14:creationId xmlns:p14="http://schemas.microsoft.com/office/powerpoint/2010/main" val="3775804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wm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2"/>
          <p:cNvSpPr txBox="1">
            <a:spLocks noChangeArrowheads="1"/>
          </p:cNvSpPr>
          <p:nvPr userDrawn="1"/>
        </p:nvSpPr>
        <p:spPr bwMode="auto">
          <a:xfrm>
            <a:off x="6540500" y="6489700"/>
            <a:ext cx="2424113" cy="158750"/>
          </a:xfrm>
          <a:prstGeom prst="rect">
            <a:avLst/>
          </a:prstGeom>
          <a:noFill/>
          <a:ln w="9525" algn="ctr">
            <a:noFill/>
            <a:miter lim="800000"/>
            <a:headEnd/>
            <a:tailEnd/>
          </a:ln>
          <a:effectLst/>
        </p:spPr>
        <p:txBody>
          <a:bodyPr lIns="0" tIns="0" rIns="0" bIns="0"/>
          <a:lstStyle>
            <a:lvl1pPr algn="r" defTabSz="995363">
              <a:defRPr sz="600">
                <a:solidFill>
                  <a:schemeClr val="bg2"/>
                </a:solidFill>
                <a:cs typeface="Arial" charset="0"/>
              </a:defRPr>
            </a:lvl1pPr>
          </a:lstStyle>
          <a:p>
            <a:pPr algn="ctr">
              <a:defRPr/>
            </a:pPr>
            <a:r>
              <a:rPr lang="de-DE" sz="800" dirty="0" smtClean="0">
                <a:solidFill>
                  <a:srgbClr val="000000"/>
                </a:solidFill>
              </a:rPr>
              <a:t>20.11.2014</a:t>
            </a:r>
            <a:endParaRPr lang="de-DE" sz="800" dirty="0">
              <a:solidFill>
                <a:srgbClr val="000000"/>
              </a:solidFill>
            </a:endParaRPr>
          </a:p>
        </p:txBody>
      </p:sp>
      <p:sp>
        <p:nvSpPr>
          <p:cNvPr id="1027" name="Rectangle 2"/>
          <p:cNvSpPr>
            <a:spLocks noGrp="1" noChangeArrowheads="1"/>
          </p:cNvSpPr>
          <p:nvPr>
            <p:ph type="title"/>
          </p:nvPr>
        </p:nvSpPr>
        <p:spPr bwMode="auto">
          <a:xfrm>
            <a:off x="457200" y="246063"/>
            <a:ext cx="7570788"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8" name="Rectangle 3"/>
          <p:cNvSpPr>
            <a:spLocks noGrp="1" noChangeArrowheads="1"/>
          </p:cNvSpPr>
          <p:nvPr>
            <p:ph type="body" idx="1"/>
          </p:nvPr>
        </p:nvSpPr>
        <p:spPr bwMode="auto">
          <a:xfrm>
            <a:off x="457200" y="1268413"/>
            <a:ext cx="8458200"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pic>
        <p:nvPicPr>
          <p:cNvPr id="1029" name="Grafik 15" descr="logo.wm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1013" y="463550"/>
            <a:ext cx="727075"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userDrawn="1"/>
        </p:nvSpPr>
        <p:spPr bwMode="auto">
          <a:xfrm>
            <a:off x="8243888" y="6488113"/>
            <a:ext cx="585787" cy="180975"/>
          </a:xfrm>
          <a:prstGeom prst="rect">
            <a:avLst/>
          </a:prstGeom>
          <a:noFill/>
          <a:ln w="9525" algn="ctr">
            <a:noFill/>
            <a:miter lim="800000"/>
            <a:headEnd/>
            <a:tailEnd/>
          </a:ln>
          <a:effectLst/>
        </p:spPr>
        <p:txBody>
          <a:bodyPr lIns="0" tIns="0" rIns="0" bIns="0"/>
          <a:lstStyle>
            <a:lvl1pPr algn="r" defTabSz="995363">
              <a:defRPr sz="600">
                <a:solidFill>
                  <a:schemeClr val="bg2"/>
                </a:solidFill>
                <a:cs typeface="Arial" charset="0"/>
              </a:defRPr>
            </a:lvl1pPr>
          </a:lstStyle>
          <a:p>
            <a:pPr>
              <a:defRPr/>
            </a:pPr>
            <a:fld id="{5D0465CA-6E74-4B19-8038-791B9654F03B}" type="slidenum">
              <a:rPr lang="de-DE" sz="800" smtClean="0">
                <a:solidFill>
                  <a:srgbClr val="000000"/>
                </a:solidFill>
              </a:rPr>
              <a:pPr>
                <a:defRPr/>
              </a:pPr>
              <a:t>‹#›</a:t>
            </a:fld>
            <a:r>
              <a:rPr lang="de-DE" sz="800" dirty="0" smtClean="0">
                <a:solidFill>
                  <a:srgbClr val="000000"/>
                </a:solidFill>
              </a:rPr>
              <a:t> von 27</a:t>
            </a:r>
            <a:endParaRPr lang="de-DE" sz="800" dirty="0">
              <a:solidFill>
                <a:srgbClr val="000000"/>
              </a:solidFill>
            </a:endParaRPr>
          </a:p>
        </p:txBody>
      </p:sp>
      <p:sp>
        <p:nvSpPr>
          <p:cNvPr id="14" name="Rectangle 2"/>
          <p:cNvSpPr txBox="1">
            <a:spLocks noChangeArrowheads="1"/>
          </p:cNvSpPr>
          <p:nvPr userDrawn="1"/>
        </p:nvSpPr>
        <p:spPr bwMode="auto">
          <a:xfrm>
            <a:off x="563563" y="6483350"/>
            <a:ext cx="3240087" cy="158750"/>
          </a:xfrm>
          <a:prstGeom prst="rect">
            <a:avLst/>
          </a:prstGeom>
          <a:noFill/>
          <a:ln w="9525" algn="ctr">
            <a:noFill/>
            <a:miter lim="800000"/>
            <a:headEnd/>
            <a:tailEnd/>
          </a:ln>
          <a:effectLst/>
        </p:spPr>
        <p:txBody>
          <a:bodyPr lIns="0" tIns="0" rIns="0" bIns="0"/>
          <a:lstStyle>
            <a:lvl1pPr algn="r" defTabSz="995363">
              <a:defRPr sz="600">
                <a:solidFill>
                  <a:schemeClr val="bg2"/>
                </a:solidFill>
                <a:cs typeface="Arial" charset="0"/>
              </a:defRPr>
            </a:lvl1pPr>
          </a:lstStyle>
          <a:p>
            <a:pPr algn="l">
              <a:defRPr/>
            </a:pPr>
            <a:r>
              <a:rPr lang="de-DE" sz="800" dirty="0" smtClean="0">
                <a:solidFill>
                  <a:schemeClr val="tx1"/>
                </a:solidFill>
              </a:rPr>
              <a:t>@ Hans Lechner, Univ.-Prof. Dipl.-Ing. für </a:t>
            </a:r>
            <a:r>
              <a:rPr lang="de-DE" sz="800" dirty="0" err="1" smtClean="0">
                <a:solidFill>
                  <a:schemeClr val="tx1"/>
                </a:solidFill>
              </a:rPr>
              <a:t>bAIK</a:t>
            </a:r>
            <a:r>
              <a:rPr lang="de-DE" sz="800" dirty="0" smtClean="0">
                <a:solidFill>
                  <a:schemeClr val="tx1"/>
                </a:solidFill>
              </a:rPr>
              <a:t> - Austria</a:t>
            </a:r>
            <a:endParaRPr lang="de-DE" sz="800" dirty="0">
              <a:solidFill>
                <a:schemeClr val="tx1"/>
              </a:solidFill>
            </a:endParaRPr>
          </a:p>
        </p:txBody>
      </p:sp>
      <p:cxnSp>
        <p:nvCxnSpPr>
          <p:cNvPr id="9" name="Gerade Verbindung 8"/>
          <p:cNvCxnSpPr/>
          <p:nvPr userDrawn="1"/>
        </p:nvCxnSpPr>
        <p:spPr>
          <a:xfrm>
            <a:off x="561975" y="6453188"/>
            <a:ext cx="82724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6" r:id="rId1"/>
    <p:sldLayoutId id="2147483688" r:id="rId2"/>
    <p:sldLayoutId id="2147483689" r:id="rId3"/>
  </p:sldLayoutIdLst>
  <p:timing>
    <p:tnLst>
      <p:par>
        <p:cTn id="1" dur="indefinite" restart="never" nodeType="tmRoot"/>
      </p:par>
    </p:tnLst>
  </p:timing>
  <p:hf hdr="0" dt="0"/>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ts val="500"/>
        </a:spcBef>
        <a:spcAft>
          <a:spcPct val="10000"/>
        </a:spcAft>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ts val="500"/>
        </a:spcBef>
        <a:spcAft>
          <a:spcPct val="0"/>
        </a:spcAft>
        <a:buFont typeface="Wingdings" pitchFamily="2" charset="2"/>
        <a:buChar char="§"/>
        <a:defRPr sz="2000">
          <a:solidFill>
            <a:schemeClr val="tx1"/>
          </a:solidFill>
          <a:latin typeface="+mn-lt"/>
        </a:defRPr>
      </a:lvl2pPr>
      <a:lvl3pPr marL="1143000" indent="-228600" algn="l" rtl="0" eaLnBrk="0" fontAlgn="base" hangingPunct="0">
        <a:spcBef>
          <a:spcPts val="500"/>
        </a:spcBef>
        <a:spcAft>
          <a:spcPct val="0"/>
        </a:spcAft>
        <a:buChar char="•"/>
        <a:defRPr>
          <a:solidFill>
            <a:schemeClr val="tx1"/>
          </a:solidFill>
          <a:latin typeface="+mn-lt"/>
        </a:defRPr>
      </a:lvl3pPr>
      <a:lvl4pPr marL="1600200" indent="-228600" algn="l" rtl="0" eaLnBrk="0" fontAlgn="base" hangingPunct="0">
        <a:spcBef>
          <a:spcPts val="500"/>
        </a:spcBef>
        <a:spcAft>
          <a:spcPct val="0"/>
        </a:spcAft>
        <a:buChar char="•"/>
        <a:defRPr sz="1600">
          <a:solidFill>
            <a:schemeClr val="tx1"/>
          </a:solidFill>
          <a:latin typeface="+mn-lt"/>
        </a:defRPr>
      </a:lvl4pPr>
      <a:lvl5pPr marL="2057400" indent="-228600" algn="l" rtl="0" eaLnBrk="0" fontAlgn="base" hangingPunct="0">
        <a:spcBef>
          <a:spcPts val="5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46063"/>
            <a:ext cx="7570788"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2051" name="Rectangle 3"/>
          <p:cNvSpPr>
            <a:spLocks noGrp="1" noChangeArrowheads="1"/>
          </p:cNvSpPr>
          <p:nvPr>
            <p:ph type="body" idx="1"/>
          </p:nvPr>
        </p:nvSpPr>
        <p:spPr bwMode="auto">
          <a:xfrm>
            <a:off x="457200" y="1268413"/>
            <a:ext cx="8458200"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pic>
        <p:nvPicPr>
          <p:cNvPr id="2052" name="Grafik 15" descr="logo.wm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51763" y="463550"/>
            <a:ext cx="1076325" cy="39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Lst>
  <p:timing>
    <p:tnLst>
      <p:par>
        <p:cTn id="1" dur="indefinite" restart="never" nodeType="tmRoot"/>
      </p:par>
    </p:tnLst>
  </p:timing>
  <p:hf hdr="0" dt="0"/>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20000"/>
        </a:spcBef>
        <a:spcAft>
          <a:spcPct val="10000"/>
        </a:spcAft>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bbw.tugraz.at/" TargetMode="External"/><Relationship Id="rId7"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pmtools.eu/" TargetMode="External"/><Relationship Id="rId5" Type="http://schemas.openxmlformats.org/officeDocument/2006/relationships/hyperlink" Target="mailto:sv@hanslechner.at" TargetMode="External"/><Relationship Id="rId4" Type="http://schemas.openxmlformats.org/officeDocument/2006/relationships/hyperlink" Target="http://www.hanslechner.at/" TargetMode="External"/><Relationship Id="rId9"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www.pmtools.eu/index.php/verlag/verlag-downloads"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r>
              <a:rPr lang="de-AT" altLang="de-DE" sz="3600" b="1" smtClean="0"/>
              <a:t/>
            </a:r>
            <a:br>
              <a:rPr lang="de-AT" altLang="de-DE" sz="3600" b="1" smtClean="0"/>
            </a:br>
            <a:r>
              <a:rPr lang="de-DE" altLang="de-DE" b="1" smtClean="0"/>
              <a:t>on the relationship between</a:t>
            </a:r>
            <a:br>
              <a:rPr lang="de-DE" altLang="de-DE" b="1" smtClean="0"/>
            </a:br>
            <a:r>
              <a:rPr lang="de-DE" altLang="de-DE" b="1" smtClean="0"/>
              <a:t>quality, the system of awarding contracts and remuneration</a:t>
            </a:r>
            <a:endParaRPr lang="de-AT" altLang="de-DE" sz="3200" b="1" smtClean="0"/>
          </a:p>
        </p:txBody>
      </p:sp>
      <p:sp>
        <p:nvSpPr>
          <p:cNvPr id="5123" name="Rectangle 3"/>
          <p:cNvSpPr>
            <a:spLocks noGrp="1" noChangeArrowheads="1"/>
          </p:cNvSpPr>
          <p:nvPr>
            <p:ph type="subTitle" idx="1"/>
          </p:nvPr>
        </p:nvSpPr>
        <p:spPr>
          <a:xfrm>
            <a:off x="687388" y="3908425"/>
            <a:ext cx="6400800" cy="1752600"/>
          </a:xfrm>
        </p:spPr>
        <p:txBody>
          <a:bodyPr/>
          <a:lstStyle/>
          <a:p>
            <a:pPr eaLnBrk="1" hangingPunct="1"/>
            <a:r>
              <a:rPr lang="de-AT" altLang="de-DE" sz="1600" smtClean="0"/>
              <a:t>Univ.-Prof. Dipl.-Ing. Hans Lechner</a:t>
            </a:r>
          </a:p>
          <a:p>
            <a:pPr eaLnBrk="1" hangingPunct="1"/>
            <a:endParaRPr lang="de-AT" altLang="de-DE" sz="1600" smtClean="0"/>
          </a:p>
          <a:p>
            <a:pPr eaLnBrk="1" hangingPunct="1"/>
            <a:r>
              <a:rPr lang="en-US" altLang="de-DE" sz="1600" smtClean="0"/>
              <a:t>ECEC: European Council of Engineers Chambers</a:t>
            </a:r>
            <a:endParaRPr lang="de-AT" altLang="de-DE" sz="1600" smtClean="0"/>
          </a:p>
          <a:p>
            <a:pPr eaLnBrk="1" hangingPunct="1"/>
            <a:r>
              <a:rPr lang="de-AT" altLang="de-DE" sz="1600" smtClean="0"/>
              <a:t>Bruxelles 20-11-2014</a:t>
            </a:r>
          </a:p>
          <a:p>
            <a:pPr eaLnBrk="1" hangingPunct="1"/>
            <a:endParaRPr lang="de-AT" altLang="de-DE"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1"/>
          <p:cNvSpPr>
            <a:spLocks noGrp="1" noChangeArrowheads="1"/>
          </p:cNvSpPr>
          <p:nvPr>
            <p:ph type="title"/>
          </p:nvPr>
        </p:nvSpPr>
        <p:spPr/>
        <p:txBody>
          <a:bodyPr/>
          <a:lstStyle/>
          <a:p>
            <a:pPr eaLnBrk="1" hangingPunct="1"/>
            <a:r>
              <a:rPr lang="de-DE" altLang="de-DE" smtClean="0"/>
              <a:t>aspects of planning that cannot be described</a:t>
            </a:r>
            <a:endParaRPr lang="de-AT" altLang="de-DE" smtClean="0"/>
          </a:p>
        </p:txBody>
      </p:sp>
      <p:sp>
        <p:nvSpPr>
          <p:cNvPr id="14339" name="Textfeld 8"/>
          <p:cNvSpPr txBox="1">
            <a:spLocks noChangeArrowheads="1"/>
          </p:cNvSpPr>
          <p:nvPr/>
        </p:nvSpPr>
        <p:spPr bwMode="auto">
          <a:xfrm>
            <a:off x="360363" y="1196975"/>
            <a:ext cx="8501062" cy="511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1800"/>
              </a:spcBef>
              <a:spcAft>
                <a:spcPct val="0"/>
              </a:spcAft>
            </a:pPr>
            <a:r>
              <a:rPr lang="en-GB" altLang="de-DE" sz="1800"/>
              <a:t>“Wise" clients are aware of this fact.</a:t>
            </a:r>
            <a:endParaRPr lang="de-DE" altLang="de-DE" sz="1800"/>
          </a:p>
          <a:p>
            <a:pPr>
              <a:spcBef>
                <a:spcPts val="1800"/>
              </a:spcBef>
              <a:spcAft>
                <a:spcPct val="0"/>
              </a:spcAft>
            </a:pPr>
            <a:r>
              <a:rPr lang="en-GB" altLang="de-DE" sz="1800"/>
              <a:t>Therefore, awarding contracts on the basis of a fee structure is in the interest of the client and the planner, as it allows this relationship, which makes sustainable work affordable.</a:t>
            </a:r>
          </a:p>
          <a:p>
            <a:pPr>
              <a:spcBef>
                <a:spcPts val="1800"/>
              </a:spcBef>
              <a:spcAft>
                <a:spcPct val="0"/>
              </a:spcAft>
            </a:pPr>
            <a:r>
              <a:rPr lang="en-GB" altLang="de-DE" sz="1800"/>
              <a:t>However</a:t>
            </a:r>
            <a:r>
              <a:rPr lang="en-GB" altLang="de-DE" sz="800"/>
              <a:t> </a:t>
            </a:r>
            <a:r>
              <a:rPr lang="en-GB" altLang="de-DE" sz="1800"/>
              <a:t>-</a:t>
            </a:r>
            <a:r>
              <a:rPr lang="en-GB" altLang="de-DE" sz="800"/>
              <a:t> </a:t>
            </a:r>
            <a:r>
              <a:rPr lang="en-GB" altLang="de-DE" sz="1800"/>
              <a:t>increasing pressure to use price competition as the basis for awarding contracts to planners produces the short-sighted advantage of "savings" of </a:t>
            </a:r>
            <a:br>
              <a:rPr lang="en-GB" altLang="de-DE" sz="1800"/>
            </a:br>
            <a:r>
              <a:rPr lang="en-GB" altLang="de-DE" sz="1800"/>
              <a:t>20-30 % - related to the planner´s fee. </a:t>
            </a:r>
          </a:p>
          <a:p>
            <a:pPr>
              <a:spcBef>
                <a:spcPts val="1800"/>
              </a:spcBef>
              <a:spcAft>
                <a:spcPct val="0"/>
              </a:spcAft>
            </a:pPr>
            <a:r>
              <a:rPr lang="en-GB" altLang="de-DE" sz="1800"/>
              <a:t>As a result savings have to be made too on side of the planners:</a:t>
            </a:r>
          </a:p>
          <a:p>
            <a:pPr lvl="1">
              <a:spcBef>
                <a:spcPts val="300"/>
              </a:spcBef>
            </a:pPr>
            <a:r>
              <a:rPr lang="en-GB" altLang="de-DE" sz="1800"/>
              <a:t>in the number of staff used, </a:t>
            </a:r>
          </a:p>
          <a:p>
            <a:pPr lvl="1">
              <a:spcBef>
                <a:spcPts val="300"/>
              </a:spcBef>
            </a:pPr>
            <a:r>
              <a:rPr lang="en-GB" altLang="de-DE" sz="1800"/>
              <a:t>in the involvement in trusteeship, and</a:t>
            </a:r>
          </a:p>
          <a:p>
            <a:pPr lvl="1">
              <a:spcBef>
                <a:spcPts val="300"/>
              </a:spcBef>
            </a:pPr>
            <a:r>
              <a:rPr lang="en-GB" altLang="de-DE" sz="1800"/>
              <a:t>in the intellectual resources urgently required for the projects quality. </a:t>
            </a:r>
            <a:endParaRPr lang="de-DE" altLang="de-DE" sz="1800"/>
          </a:p>
          <a:p>
            <a:pPr>
              <a:spcBef>
                <a:spcPct val="20000"/>
              </a:spcBef>
            </a:pPr>
            <a:endParaRPr lang="de-DE" altLang="de-DE" sz="1800"/>
          </a:p>
          <a:p>
            <a:pPr>
              <a:spcBef>
                <a:spcPct val="20000"/>
              </a:spcBef>
            </a:pPr>
            <a:endParaRPr lang="de-DE" altLang="de-DE" sz="1800"/>
          </a:p>
          <a:p>
            <a:pPr eaLnBrk="1" hangingPunct="1">
              <a:spcBef>
                <a:spcPts val="300"/>
              </a:spcBef>
              <a:spcAft>
                <a:spcPct val="0"/>
              </a:spcAft>
              <a:buFont typeface="Arial" charset="0"/>
              <a:buChar char="•"/>
            </a:pPr>
            <a:endParaRPr lang="de-DE" altLang="de-DE" sz="16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1"/>
          <p:cNvSpPr>
            <a:spLocks noGrp="1" noChangeArrowheads="1"/>
          </p:cNvSpPr>
          <p:nvPr>
            <p:ph type="title"/>
          </p:nvPr>
        </p:nvSpPr>
        <p:spPr/>
        <p:txBody>
          <a:bodyPr/>
          <a:lstStyle/>
          <a:p>
            <a:pPr eaLnBrk="1" hangingPunct="1"/>
            <a:r>
              <a:rPr lang="de-DE" altLang="de-DE" smtClean="0"/>
              <a:t>aspects of planning that cannot be described</a:t>
            </a:r>
            <a:endParaRPr lang="de-AT" altLang="de-DE" smtClean="0"/>
          </a:p>
        </p:txBody>
      </p:sp>
      <p:sp>
        <p:nvSpPr>
          <p:cNvPr id="14339" name="Textfeld 8"/>
          <p:cNvSpPr txBox="1">
            <a:spLocks noChangeArrowheads="1"/>
          </p:cNvSpPr>
          <p:nvPr/>
        </p:nvSpPr>
        <p:spPr bwMode="auto">
          <a:xfrm>
            <a:off x="360363" y="1196975"/>
            <a:ext cx="8501062" cy="510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sz="2400">
                <a:solidFill>
                  <a:schemeClr val="tx1"/>
                </a:solidFill>
                <a:latin typeface="Arial" charset="0"/>
                <a:cs typeface="Arial" charset="0"/>
              </a:defRPr>
            </a:lvl1pPr>
            <a:lvl2pPr marL="720725" indent="-263525"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spcBef>
                <a:spcPts val="1800"/>
              </a:spcBef>
              <a:buFont typeface="Wingdings" pitchFamily="2" charset="2"/>
              <a:buChar char="§"/>
              <a:defRPr/>
            </a:pPr>
            <a:r>
              <a:rPr lang="en-GB" altLang="de-DE" sz="1800" dirty="0" smtClean="0"/>
              <a:t>Regarded from a legal or business organisation viewpoint one may assume that all planning (and construction management) services should be allotted to the </a:t>
            </a:r>
            <a:r>
              <a:rPr lang="en-GB" altLang="de-DE" sz="1800" b="1" dirty="0" smtClean="0"/>
              <a:t>client´s sphere of influence.</a:t>
            </a:r>
            <a:r>
              <a:rPr lang="en-GB" altLang="de-DE" sz="1800" dirty="0" smtClean="0"/>
              <a:t> </a:t>
            </a:r>
          </a:p>
          <a:p>
            <a:pPr>
              <a:spcBef>
                <a:spcPts val="1800"/>
              </a:spcBef>
              <a:buFont typeface="Wingdings" pitchFamily="2" charset="2"/>
              <a:buChar char="§"/>
              <a:defRPr/>
            </a:pPr>
            <a:r>
              <a:rPr lang="en-GB" altLang="de-DE" sz="1800" dirty="0" smtClean="0"/>
              <a:t>From this perspective they are needed only to specify the initially unclear </a:t>
            </a:r>
            <a:r>
              <a:rPr lang="en-GB" altLang="de-DE" sz="1800" dirty="0" err="1" smtClean="0"/>
              <a:t>describability</a:t>
            </a:r>
            <a:r>
              <a:rPr lang="en-GB" altLang="de-DE" sz="1800" dirty="0" smtClean="0"/>
              <a:t> of the future building to such an extent, that the results in drawings and specifications will reach the level of </a:t>
            </a:r>
            <a:r>
              <a:rPr lang="en-GB" altLang="de-DE" sz="1800" dirty="0" err="1" smtClean="0"/>
              <a:t>describability</a:t>
            </a:r>
            <a:r>
              <a:rPr lang="en-GB" altLang="de-DE" sz="1800" dirty="0" smtClean="0"/>
              <a:t> that is needed for holding a price competition. </a:t>
            </a:r>
          </a:p>
          <a:p>
            <a:pPr>
              <a:spcBef>
                <a:spcPts val="1800"/>
              </a:spcBef>
              <a:buFont typeface="Wingdings" pitchFamily="2" charset="2"/>
              <a:buChar char="§"/>
              <a:defRPr/>
            </a:pPr>
            <a:r>
              <a:rPr lang="en-GB" altLang="de-DE" sz="1800" dirty="0" smtClean="0"/>
              <a:t>Consistently, the discussion on procurement law begins from the standpoint that the major part of the planning services should be regarded as not clearly and not fully describable, </a:t>
            </a:r>
          </a:p>
          <a:p>
            <a:pPr lvl="1">
              <a:spcBef>
                <a:spcPts val="300"/>
              </a:spcBef>
              <a:buFont typeface="Wingdings" pitchFamily="2" charset="2"/>
              <a:buChar char="§"/>
              <a:defRPr/>
            </a:pPr>
            <a:r>
              <a:rPr lang="en-GB" altLang="de-DE" sz="1800" dirty="0" smtClean="0"/>
              <a:t>in terms of HOAI this are the phases LPH1-7 (of 9), </a:t>
            </a:r>
          </a:p>
          <a:p>
            <a:pPr lvl="1">
              <a:spcBef>
                <a:spcPts val="300"/>
              </a:spcBef>
              <a:buFont typeface="Wingdings" pitchFamily="2" charset="2"/>
              <a:buChar char="§"/>
              <a:defRPr/>
            </a:pPr>
            <a:r>
              <a:rPr lang="en-GB" altLang="de-DE" sz="1800" dirty="0" smtClean="0"/>
              <a:t>LPH.8+9 are the site supervision, the quality management on the side.</a:t>
            </a:r>
          </a:p>
          <a:p>
            <a:pPr>
              <a:spcBef>
                <a:spcPts val="1800"/>
              </a:spcBef>
              <a:buFont typeface="Wingdings" pitchFamily="2" charset="2"/>
              <a:buChar char="§"/>
              <a:defRPr/>
            </a:pPr>
            <a:r>
              <a:rPr lang="en-GB" altLang="de-DE" sz="1800" dirty="0" smtClean="0"/>
              <a:t>This approach opens up the path towards negotiation procedures that is unique in </a:t>
            </a:r>
            <a:r>
              <a:rPr lang="en-GB" altLang="de-DE" sz="1800" dirty="0" err="1" smtClean="0"/>
              <a:t>european</a:t>
            </a:r>
            <a:r>
              <a:rPr lang="en-GB" altLang="de-DE" sz="1800" dirty="0" smtClean="0"/>
              <a:t> procurement law.</a:t>
            </a:r>
            <a:endParaRPr lang="de-DE" altLang="de-DE" sz="1800" dirty="0" smtClean="0"/>
          </a:p>
          <a:p>
            <a:pPr marL="0" indent="0">
              <a:spcBef>
                <a:spcPct val="20000"/>
              </a:spcBef>
              <a:spcAft>
                <a:spcPct val="10000"/>
              </a:spcAft>
              <a:defRPr/>
            </a:pPr>
            <a:endParaRPr lang="de-DE" altLang="de-DE"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1"/>
          <p:cNvSpPr>
            <a:spLocks noGrp="1" noChangeArrowheads="1"/>
          </p:cNvSpPr>
          <p:nvPr>
            <p:ph type="title"/>
          </p:nvPr>
        </p:nvSpPr>
        <p:spPr/>
        <p:txBody>
          <a:bodyPr/>
          <a:lstStyle/>
          <a:p>
            <a:pPr eaLnBrk="1" hangingPunct="1"/>
            <a:r>
              <a:rPr lang="de-DE" altLang="de-DE" smtClean="0"/>
              <a:t>double asymmetry</a:t>
            </a:r>
            <a:endParaRPr lang="de-AT" altLang="de-DE" smtClean="0"/>
          </a:p>
        </p:txBody>
      </p:sp>
      <p:sp>
        <p:nvSpPr>
          <p:cNvPr id="16387" name="Textfeld 8"/>
          <p:cNvSpPr txBox="1">
            <a:spLocks noChangeArrowheads="1"/>
          </p:cNvSpPr>
          <p:nvPr/>
        </p:nvSpPr>
        <p:spPr bwMode="auto">
          <a:xfrm>
            <a:off x="360363" y="1196975"/>
            <a:ext cx="8501062" cy="349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1800"/>
              </a:spcBef>
              <a:spcAft>
                <a:spcPct val="0"/>
              </a:spcAft>
            </a:pPr>
            <a:r>
              <a:rPr lang="en-GB" altLang="de-DE" sz="1800"/>
              <a:t>So, assuming that planning services should be qualified as non-describable, another problem is arising: the double asymmetry.</a:t>
            </a:r>
            <a:endParaRPr lang="de-DE" altLang="de-DE" sz="1800"/>
          </a:p>
          <a:p>
            <a:pPr>
              <a:spcBef>
                <a:spcPts val="1800"/>
              </a:spcBef>
              <a:spcAft>
                <a:spcPct val="0"/>
              </a:spcAft>
            </a:pPr>
            <a:r>
              <a:rPr lang="en-GB" altLang="de-DE" sz="1800"/>
              <a:t>This means that </a:t>
            </a:r>
            <a:r>
              <a:rPr lang="en-GB" altLang="de-DE" sz="1800" b="1"/>
              <a:t>none of both partners </a:t>
            </a:r>
            <a:r>
              <a:rPr lang="en-GB" altLang="de-DE" sz="1800"/>
              <a:t>- client or contractor – can </a:t>
            </a:r>
            <a:r>
              <a:rPr lang="en-GB" altLang="de-DE" sz="1800" b="1"/>
              <a:t>know (and calculate) the future solution</a:t>
            </a:r>
            <a:r>
              <a:rPr lang="en-GB" altLang="de-DE" sz="1800"/>
              <a:t> before working together on a certain project.</a:t>
            </a:r>
          </a:p>
          <a:p>
            <a:pPr>
              <a:spcBef>
                <a:spcPts val="1800"/>
              </a:spcBef>
              <a:spcAft>
                <a:spcPct val="0"/>
              </a:spcAft>
            </a:pPr>
            <a:r>
              <a:rPr lang="en-GB" altLang="de-DE" sz="1800"/>
              <a:t>Unlike the purchase of ready-made products, the planner can provide his services only after "sale“, after signing the contract,  and only with the qualified collaboration of his client - and - in the later realisation stage - also with the qualified collaboration of the building contractor.</a:t>
            </a:r>
            <a:endParaRPr lang="de-DE" altLang="de-DE" sz="1800"/>
          </a:p>
          <a:p>
            <a:pPr>
              <a:spcBef>
                <a:spcPct val="20000"/>
              </a:spcBef>
            </a:pPr>
            <a:endParaRPr lang="de-DE" altLang="de-DE" sz="1800"/>
          </a:p>
          <a:p>
            <a:pPr eaLnBrk="1" hangingPunct="1">
              <a:spcBef>
                <a:spcPts val="300"/>
              </a:spcBef>
              <a:spcAft>
                <a:spcPct val="0"/>
              </a:spcAft>
              <a:buFont typeface="Arial" charset="0"/>
              <a:buChar char="•"/>
            </a:pPr>
            <a:endParaRPr lang="de-DE" altLang="de-DE" sz="1600"/>
          </a:p>
        </p:txBody>
      </p:sp>
      <p:pic>
        <p:nvPicPr>
          <p:cNvPr id="16388" name="Picture 5" descr="C:\Users\ds\AppData\Local\Microsoft\Windows\Temporary Internet Files\Content.IE5\S8P40N46\MC90032068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888" y="4724400"/>
            <a:ext cx="1655762"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1"/>
          <p:cNvSpPr>
            <a:spLocks noGrp="1" noChangeArrowheads="1"/>
          </p:cNvSpPr>
          <p:nvPr>
            <p:ph type="title"/>
          </p:nvPr>
        </p:nvSpPr>
        <p:spPr/>
        <p:txBody>
          <a:bodyPr/>
          <a:lstStyle/>
          <a:p>
            <a:pPr eaLnBrk="1" hangingPunct="1"/>
            <a:r>
              <a:rPr lang="de-DE" altLang="de-DE" smtClean="0"/>
              <a:t>double asymmetry</a:t>
            </a:r>
            <a:endParaRPr lang="de-AT" altLang="de-DE" smtClean="0"/>
          </a:p>
        </p:txBody>
      </p:sp>
      <p:sp>
        <p:nvSpPr>
          <p:cNvPr id="17411" name="Textfeld 8"/>
          <p:cNvSpPr txBox="1">
            <a:spLocks noChangeArrowheads="1"/>
          </p:cNvSpPr>
          <p:nvPr/>
        </p:nvSpPr>
        <p:spPr bwMode="auto">
          <a:xfrm>
            <a:off x="360363" y="1196975"/>
            <a:ext cx="8501062" cy="220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466725"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300"/>
              </a:spcBef>
              <a:spcAft>
                <a:spcPct val="0"/>
              </a:spcAft>
            </a:pPr>
            <a:r>
              <a:rPr lang="en-GB" altLang="de-DE" sz="1800"/>
              <a:t>The next asymmetry will be, that the client does not know </a:t>
            </a:r>
            <a:r>
              <a:rPr lang="en-GB" altLang="de-DE" sz="1800" u="sng"/>
              <a:t>beforehand</a:t>
            </a:r>
            <a:r>
              <a:rPr lang="en-GB" altLang="de-DE" sz="1800"/>
              <a:t> what the planner will </a:t>
            </a:r>
            <a:r>
              <a:rPr lang="en-GB" altLang="de-DE" sz="1800" u="sng"/>
              <a:t>subsequently </a:t>
            </a:r>
            <a:r>
              <a:rPr lang="en-GB" altLang="de-DE" sz="1800"/>
              <a:t>do – so a number of problems arise for the client:  </a:t>
            </a:r>
            <a:endParaRPr lang="de-DE" altLang="de-DE" sz="1800"/>
          </a:p>
          <a:p>
            <a:pPr lvl="1">
              <a:spcBef>
                <a:spcPts val="300"/>
              </a:spcBef>
              <a:buSzPct val="60000"/>
              <a:buFont typeface="Wingdings" pitchFamily="2" charset="2"/>
              <a:buChar char=""/>
            </a:pPr>
            <a:r>
              <a:rPr lang="en-GB" altLang="de-DE" sz="1600"/>
              <a:t>if I don't know what he is going to do, then it is better to pay only half….</a:t>
            </a:r>
          </a:p>
          <a:p>
            <a:pPr lvl="1">
              <a:spcBef>
                <a:spcPts val="300"/>
              </a:spcBef>
              <a:buSzPct val="60000"/>
              <a:buFont typeface="Wingdings" pitchFamily="2" charset="2"/>
              <a:buChar char=""/>
            </a:pPr>
            <a:r>
              <a:rPr lang="en-GB" altLang="de-DE" sz="1600"/>
              <a:t>I want everything to be really simple and I will get to this just by paying less ... </a:t>
            </a:r>
            <a:endParaRPr lang="de-DE" altLang="de-DE" sz="1600"/>
          </a:p>
          <a:p>
            <a:pPr lvl="1">
              <a:spcBef>
                <a:spcPts val="300"/>
              </a:spcBef>
              <a:buSzPct val="60000"/>
              <a:buFont typeface="Wingdings" pitchFamily="2" charset="2"/>
              <a:buChar char=""/>
            </a:pPr>
            <a:r>
              <a:rPr lang="en-GB" altLang="de-DE" sz="1600"/>
              <a:t>if I can't tell apart the better from the good, then the cheapest may be good enough... </a:t>
            </a:r>
            <a:endParaRPr lang="de-DE" altLang="de-DE" sz="1600"/>
          </a:p>
          <a:p>
            <a:pPr>
              <a:spcBef>
                <a:spcPct val="20000"/>
              </a:spcBef>
            </a:pPr>
            <a:endParaRPr lang="de-DE" altLang="de-DE" sz="1800"/>
          </a:p>
          <a:p>
            <a:pPr eaLnBrk="1" hangingPunct="1">
              <a:spcBef>
                <a:spcPts val="300"/>
              </a:spcBef>
              <a:spcAft>
                <a:spcPct val="0"/>
              </a:spcAft>
              <a:buFont typeface="Arial" charset="0"/>
              <a:buChar char="•"/>
            </a:pPr>
            <a:endParaRPr lang="de-DE" altLang="de-DE" sz="1600"/>
          </a:p>
        </p:txBody>
      </p:sp>
      <p:pic>
        <p:nvPicPr>
          <p:cNvPr id="17412" name="Picture 4" descr="C:\Users\ds\AppData\Local\Microsoft\Windows\Temporary Internet Files\Content.IE5\TA5XKCUN\MC900434667[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3073400"/>
            <a:ext cx="3071813" cy="265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feld 1"/>
          <p:cNvSpPr txBox="1">
            <a:spLocks noChangeArrowheads="1"/>
          </p:cNvSpPr>
          <p:nvPr/>
        </p:nvSpPr>
        <p:spPr bwMode="auto">
          <a:xfrm>
            <a:off x="1116013" y="3716338"/>
            <a:ext cx="28082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eaLnBrk="1" hangingPunct="1">
              <a:spcBef>
                <a:spcPct val="0"/>
              </a:spcBef>
              <a:spcAft>
                <a:spcPct val="0"/>
              </a:spcAft>
              <a:buFontTx/>
              <a:buNone/>
            </a:pPr>
            <a:r>
              <a:rPr lang="de-DE" altLang="de-DE" sz="2000"/>
              <a:t>no idea what</a:t>
            </a:r>
            <a:br>
              <a:rPr lang="de-DE" altLang="de-DE" sz="2000"/>
            </a:br>
            <a:r>
              <a:rPr lang="de-DE" altLang="de-DE" sz="2000"/>
              <a:t> he´s going to do…</a:t>
            </a:r>
          </a:p>
        </p:txBody>
      </p:sp>
      <p:pic>
        <p:nvPicPr>
          <p:cNvPr id="17414" name="Picture 4" descr="C:\Users\ds\AppData\Local\Microsoft\Windows\Temporary Internet Files\Content.IE5\TA5XKCUN\MC900434667[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575" y="4154488"/>
            <a:ext cx="3073400" cy="265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Textfeld 6"/>
          <p:cNvSpPr txBox="1">
            <a:spLocks noChangeArrowheads="1"/>
          </p:cNvSpPr>
          <p:nvPr/>
        </p:nvSpPr>
        <p:spPr bwMode="auto">
          <a:xfrm>
            <a:off x="3779838" y="4797425"/>
            <a:ext cx="28082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eaLnBrk="1" hangingPunct="1">
              <a:spcBef>
                <a:spcPct val="0"/>
              </a:spcBef>
              <a:spcAft>
                <a:spcPct val="0"/>
              </a:spcAft>
              <a:buFontTx/>
              <a:buNone/>
            </a:pPr>
            <a:r>
              <a:rPr lang="de-DE" altLang="de-DE" sz="2000"/>
              <a:t>just wants it very </a:t>
            </a:r>
            <a:br>
              <a:rPr lang="de-DE" altLang="de-DE" sz="2000"/>
            </a:br>
            <a:r>
              <a:rPr lang="de-DE" altLang="de-DE" sz="2000"/>
              <a:t>simple, must be cheaper…</a:t>
            </a:r>
          </a:p>
        </p:txBody>
      </p:sp>
      <p:pic>
        <p:nvPicPr>
          <p:cNvPr id="17416" name="Picture 4" descr="C:\Users\ds\AppData\Local\Microsoft\Windows\Temporary Internet Files\Content.IE5\TA5XKCUN\MC900434667[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7550" y="2997200"/>
            <a:ext cx="3073400" cy="265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Textfeld 8"/>
          <p:cNvSpPr txBox="1">
            <a:spLocks noChangeArrowheads="1"/>
          </p:cNvSpPr>
          <p:nvPr/>
        </p:nvSpPr>
        <p:spPr bwMode="auto">
          <a:xfrm>
            <a:off x="6372225" y="3495675"/>
            <a:ext cx="28082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eaLnBrk="1" hangingPunct="1">
              <a:spcBef>
                <a:spcPct val="0"/>
              </a:spcBef>
              <a:spcAft>
                <a:spcPct val="0"/>
              </a:spcAft>
              <a:buFontTx/>
              <a:buNone/>
            </a:pPr>
            <a:r>
              <a:rPr lang="de-DE" altLang="de-DE" sz="2000"/>
              <a:t>high quality? low quality? let´s take </a:t>
            </a:r>
            <a:br>
              <a:rPr lang="de-DE" altLang="de-DE" sz="2000"/>
            </a:br>
            <a:r>
              <a:rPr lang="de-DE" altLang="de-DE" sz="2000"/>
              <a:t>the cheapest…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1"/>
          <p:cNvSpPr>
            <a:spLocks noGrp="1" noChangeArrowheads="1"/>
          </p:cNvSpPr>
          <p:nvPr>
            <p:ph type="title"/>
          </p:nvPr>
        </p:nvSpPr>
        <p:spPr/>
        <p:txBody>
          <a:bodyPr/>
          <a:lstStyle/>
          <a:p>
            <a:pPr eaLnBrk="1" hangingPunct="1"/>
            <a:r>
              <a:rPr lang="de-DE" altLang="de-DE" smtClean="0"/>
              <a:t>double asymmetry</a:t>
            </a:r>
            <a:endParaRPr lang="de-AT" altLang="de-DE" smtClean="0"/>
          </a:p>
        </p:txBody>
      </p:sp>
      <p:sp>
        <p:nvSpPr>
          <p:cNvPr id="18435" name="Textfeld 8"/>
          <p:cNvSpPr txBox="1">
            <a:spLocks noChangeArrowheads="1"/>
          </p:cNvSpPr>
          <p:nvPr/>
        </p:nvSpPr>
        <p:spPr bwMode="auto">
          <a:xfrm>
            <a:off x="360363" y="1190625"/>
            <a:ext cx="8501062"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447675" indent="-26670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300"/>
              </a:spcBef>
              <a:spcAft>
                <a:spcPct val="0"/>
              </a:spcAft>
            </a:pPr>
            <a:r>
              <a:rPr lang="en-GB" altLang="de-DE" sz="1800"/>
              <a:t>But this</a:t>
            </a:r>
            <a:r>
              <a:rPr lang="en-GB" altLang="de-DE" sz="1800" b="1"/>
              <a:t> asymmetry of information*</a:t>
            </a:r>
            <a:r>
              <a:rPr lang="en-GB" altLang="de-DE" sz="1800"/>
              <a:t> also works in the opposite direction, </a:t>
            </a:r>
            <a:br>
              <a:rPr lang="en-GB" altLang="de-DE" sz="1800"/>
            </a:br>
            <a:r>
              <a:rPr lang="en-GB" altLang="de-DE" sz="1800"/>
              <a:t>f</a:t>
            </a:r>
            <a:r>
              <a:rPr lang="en-GB" altLang="de-DE" sz="1800" b="1"/>
              <a:t>rom client to planner</a:t>
            </a:r>
            <a:r>
              <a:rPr lang="en-GB" altLang="de-DE" sz="1800"/>
              <a:t>… </a:t>
            </a:r>
          </a:p>
          <a:p>
            <a:pPr>
              <a:spcBef>
                <a:spcPts val="300"/>
              </a:spcBef>
              <a:spcAft>
                <a:spcPct val="0"/>
              </a:spcAft>
            </a:pPr>
            <a:r>
              <a:rPr lang="en-GB" altLang="de-DE" sz="1800"/>
              <a:t>... causing real problems for architects and engineers: </a:t>
            </a:r>
            <a:endParaRPr lang="de-DE" altLang="de-DE" sz="1800"/>
          </a:p>
          <a:p>
            <a:pPr lvl="1">
              <a:spcBef>
                <a:spcPts val="300"/>
              </a:spcBef>
              <a:buSzPct val="60000"/>
              <a:buFont typeface="Wingdings" pitchFamily="2" charset="2"/>
              <a:buChar char="o"/>
            </a:pPr>
            <a:r>
              <a:rPr lang="en-GB" altLang="de-DE" sz="1600"/>
              <a:t>Often, the client is not integrated enough in the project work,</a:t>
            </a:r>
            <a:endParaRPr lang="de-DE" altLang="de-DE" sz="1600"/>
          </a:p>
          <a:p>
            <a:pPr lvl="1">
              <a:spcBef>
                <a:spcPts val="300"/>
              </a:spcBef>
              <a:buSzPct val="60000"/>
              <a:buFont typeface="Wingdings" pitchFamily="2" charset="2"/>
              <a:buChar char="o"/>
            </a:pPr>
            <a:r>
              <a:rPr lang="en-GB" altLang="de-DE" sz="1600"/>
              <a:t>when the contract is signed, the contractor (planner) does not know how the client will behave during project work, </a:t>
            </a:r>
            <a:endParaRPr lang="de-DE" altLang="de-DE" sz="1600"/>
          </a:p>
          <a:p>
            <a:pPr lvl="1">
              <a:spcBef>
                <a:spcPts val="300"/>
              </a:spcBef>
              <a:buSzPct val="60000"/>
              <a:buFont typeface="Wingdings" pitchFamily="2" charset="2"/>
              <a:buChar char="o"/>
            </a:pPr>
            <a:r>
              <a:rPr lang="en-GB" altLang="de-DE" sz="1600"/>
              <a:t>switching between new ideas, sudden demands, threats of cancellation, and the use of inappropriate use of power may be jamming the project work, </a:t>
            </a:r>
            <a:endParaRPr lang="de-DE" altLang="de-DE" sz="1600"/>
          </a:p>
          <a:p>
            <a:pPr lvl="1">
              <a:spcBef>
                <a:spcPts val="300"/>
              </a:spcBef>
              <a:buSzPct val="60000"/>
              <a:buFont typeface="Wingdings" pitchFamily="2" charset="2"/>
              <a:buChar char="o"/>
            </a:pPr>
            <a:r>
              <a:rPr lang="en-GB" altLang="de-DE" sz="1600"/>
              <a:t>and while obtaining information about the qualification of architects and engineers</a:t>
            </a:r>
            <a:br>
              <a:rPr lang="en-GB" altLang="de-DE" sz="1600"/>
            </a:br>
            <a:r>
              <a:rPr lang="en-GB" altLang="de-DE" sz="1600"/>
              <a:t>is regulated by the procurement law, there is no routine for evaluating future clients.</a:t>
            </a:r>
          </a:p>
          <a:p>
            <a:pPr>
              <a:spcBef>
                <a:spcPts val="1800"/>
              </a:spcBef>
              <a:spcAft>
                <a:spcPct val="0"/>
              </a:spcAft>
            </a:pPr>
            <a:r>
              <a:rPr lang="en-GB" altLang="de-DE" sz="1800"/>
              <a:t>However – the performance of the client will have a major impact on the </a:t>
            </a:r>
            <a:r>
              <a:rPr lang="de-DE" altLang="de-DE" sz="1800"/>
              <a:t>planner‘s workload. </a:t>
            </a:r>
          </a:p>
          <a:p>
            <a:pPr>
              <a:spcBef>
                <a:spcPct val="20000"/>
              </a:spcBef>
            </a:pPr>
            <a:endParaRPr lang="de-DE" altLang="de-DE" sz="1800"/>
          </a:p>
          <a:p>
            <a:pPr eaLnBrk="1" hangingPunct="1">
              <a:spcBef>
                <a:spcPts val="300"/>
              </a:spcBef>
              <a:spcAft>
                <a:spcPct val="0"/>
              </a:spcAft>
              <a:buFont typeface="Arial" charset="0"/>
              <a:buChar char="•"/>
            </a:pPr>
            <a:endParaRPr lang="de-DE" altLang="de-DE" sz="1600"/>
          </a:p>
        </p:txBody>
      </p:sp>
      <p:sp>
        <p:nvSpPr>
          <p:cNvPr id="5" name="Titel 1"/>
          <p:cNvSpPr txBox="1">
            <a:spLocks/>
          </p:cNvSpPr>
          <p:nvPr/>
        </p:nvSpPr>
        <p:spPr>
          <a:xfrm>
            <a:off x="366713" y="5848350"/>
            <a:ext cx="8453437" cy="576263"/>
          </a:xfrm>
          <a:prstGeom prst="rect">
            <a:avLst/>
          </a:prstGeom>
        </p:spPr>
        <p:txBody>
          <a:bodyPr lIns="83969" tIns="41985" rIns="83969" bIns="41985"/>
          <a:lstStyle>
            <a:lvl1pPr algn="l" rtl="0" eaLnBrk="0" fontAlgn="base" hangingPunct="0">
              <a:spcBef>
                <a:spcPct val="0"/>
              </a:spcBef>
              <a:spcAft>
                <a:spcPct val="0"/>
              </a:spcAft>
              <a:defRPr sz="1400">
                <a:solidFill>
                  <a:schemeClr val="tx2"/>
                </a:solidFill>
                <a:latin typeface="+mj-lt"/>
                <a:ea typeface="+mj-ea"/>
                <a:cs typeface="+mj-cs"/>
              </a:defRPr>
            </a:lvl1pPr>
            <a:lvl2pPr algn="l" rtl="0" eaLnBrk="0" fontAlgn="base" hangingPunct="0">
              <a:spcBef>
                <a:spcPct val="0"/>
              </a:spcBef>
              <a:spcAft>
                <a:spcPct val="0"/>
              </a:spcAft>
              <a:defRPr sz="1400">
                <a:solidFill>
                  <a:schemeClr val="tx2"/>
                </a:solidFill>
                <a:latin typeface="Arial" charset="0"/>
              </a:defRPr>
            </a:lvl2pPr>
            <a:lvl3pPr algn="l" rtl="0" eaLnBrk="0" fontAlgn="base" hangingPunct="0">
              <a:spcBef>
                <a:spcPct val="0"/>
              </a:spcBef>
              <a:spcAft>
                <a:spcPct val="0"/>
              </a:spcAft>
              <a:defRPr sz="1400">
                <a:solidFill>
                  <a:schemeClr val="tx2"/>
                </a:solidFill>
                <a:latin typeface="Arial" charset="0"/>
              </a:defRPr>
            </a:lvl3pPr>
            <a:lvl4pPr algn="l" rtl="0" eaLnBrk="0" fontAlgn="base" hangingPunct="0">
              <a:spcBef>
                <a:spcPct val="0"/>
              </a:spcBef>
              <a:spcAft>
                <a:spcPct val="0"/>
              </a:spcAft>
              <a:defRPr sz="1400">
                <a:solidFill>
                  <a:schemeClr val="tx2"/>
                </a:solidFill>
                <a:latin typeface="Arial" charset="0"/>
              </a:defRPr>
            </a:lvl4pPr>
            <a:lvl5pPr algn="l" rtl="0" eaLnBrk="0" fontAlgn="base" hangingPunct="0">
              <a:spcBef>
                <a:spcPct val="0"/>
              </a:spcBef>
              <a:spcAft>
                <a:spcPct val="0"/>
              </a:spcAft>
              <a:defRPr sz="1400">
                <a:solidFill>
                  <a:schemeClr val="tx2"/>
                </a:solidFill>
                <a:latin typeface="Arial" charset="0"/>
              </a:defRPr>
            </a:lvl5pPr>
            <a:lvl6pPr marL="521528" algn="l" rtl="0" fontAlgn="base">
              <a:spcBef>
                <a:spcPct val="0"/>
              </a:spcBef>
              <a:spcAft>
                <a:spcPct val="0"/>
              </a:spcAft>
              <a:defRPr sz="3200">
                <a:solidFill>
                  <a:schemeClr val="tx2"/>
                </a:solidFill>
                <a:latin typeface="Arial" charset="0"/>
              </a:defRPr>
            </a:lvl6pPr>
            <a:lvl7pPr marL="1043056" algn="l" rtl="0" fontAlgn="base">
              <a:spcBef>
                <a:spcPct val="0"/>
              </a:spcBef>
              <a:spcAft>
                <a:spcPct val="0"/>
              </a:spcAft>
              <a:defRPr sz="3200">
                <a:solidFill>
                  <a:schemeClr val="tx2"/>
                </a:solidFill>
                <a:latin typeface="Arial" charset="0"/>
              </a:defRPr>
            </a:lvl7pPr>
            <a:lvl8pPr marL="1564584" algn="l" rtl="0" fontAlgn="base">
              <a:spcBef>
                <a:spcPct val="0"/>
              </a:spcBef>
              <a:spcAft>
                <a:spcPct val="0"/>
              </a:spcAft>
              <a:defRPr sz="3200">
                <a:solidFill>
                  <a:schemeClr val="tx2"/>
                </a:solidFill>
                <a:latin typeface="Arial" charset="0"/>
              </a:defRPr>
            </a:lvl8pPr>
            <a:lvl9pPr marL="2086112" algn="l" rtl="0" fontAlgn="base">
              <a:spcBef>
                <a:spcPct val="0"/>
              </a:spcBef>
              <a:spcAft>
                <a:spcPct val="0"/>
              </a:spcAft>
              <a:defRPr sz="3200">
                <a:solidFill>
                  <a:schemeClr val="tx2"/>
                </a:solidFill>
                <a:latin typeface="Arial" charset="0"/>
              </a:defRPr>
            </a:lvl9pPr>
          </a:lstStyle>
          <a:p>
            <a:pPr eaLnBrk="1" hangingPunct="1">
              <a:defRPr/>
            </a:pPr>
            <a:endParaRPr lang="de-DE" altLang="de-DE" sz="1050" dirty="0" smtClean="0"/>
          </a:p>
          <a:p>
            <a:pPr eaLnBrk="1" hangingPunct="1">
              <a:defRPr/>
            </a:pPr>
            <a:r>
              <a:rPr lang="de-DE" altLang="de-DE" sz="1050" dirty="0" smtClean="0"/>
              <a:t>* </a:t>
            </a:r>
            <a:r>
              <a:rPr lang="de-DE" altLang="de-DE" sz="1050" dirty="0" err="1"/>
              <a:t>based</a:t>
            </a:r>
            <a:r>
              <a:rPr lang="de-DE" altLang="de-DE" sz="1050" dirty="0"/>
              <a:t> on </a:t>
            </a:r>
            <a:r>
              <a:rPr lang="de-DE" altLang="de-DE" sz="1050" dirty="0" err="1"/>
              <a:t>Akerlof</a:t>
            </a:r>
            <a:r>
              <a:rPr lang="de-DE" altLang="de-DE" sz="1050" dirty="0"/>
              <a:t> / </a:t>
            </a:r>
            <a:r>
              <a:rPr lang="de-DE" altLang="de-DE" sz="1050" dirty="0" err="1"/>
              <a:t>Stiglitz</a:t>
            </a:r>
            <a:r>
              <a:rPr lang="de-DE" altLang="de-DE" sz="1050" dirty="0"/>
              <a:t>    </a:t>
            </a:r>
            <a:r>
              <a:rPr lang="de-DE" altLang="de-DE" sz="1050" dirty="0" smtClean="0"/>
              <a:t>   ** </a:t>
            </a:r>
            <a:r>
              <a:rPr lang="de-DE" altLang="de-DE" sz="1050" dirty="0"/>
              <a:t>Vergabeordnung für freiberufliche Leistungen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1"/>
          <p:cNvSpPr>
            <a:spLocks noGrp="1" noChangeArrowheads="1"/>
          </p:cNvSpPr>
          <p:nvPr>
            <p:ph type="title"/>
          </p:nvPr>
        </p:nvSpPr>
        <p:spPr/>
        <p:txBody>
          <a:bodyPr/>
          <a:lstStyle/>
          <a:p>
            <a:pPr eaLnBrk="1" hangingPunct="1"/>
            <a:r>
              <a:rPr lang="de-DE" altLang="de-DE" smtClean="0"/>
              <a:t>double asymmetry</a:t>
            </a:r>
            <a:endParaRPr lang="de-AT" altLang="de-DE" smtClean="0"/>
          </a:p>
        </p:txBody>
      </p:sp>
      <p:sp>
        <p:nvSpPr>
          <p:cNvPr id="19459" name="Textfeld 8"/>
          <p:cNvSpPr txBox="1">
            <a:spLocks noChangeArrowheads="1"/>
          </p:cNvSpPr>
          <p:nvPr/>
        </p:nvSpPr>
        <p:spPr bwMode="auto">
          <a:xfrm>
            <a:off x="360363" y="1196975"/>
            <a:ext cx="8501062"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ct val="20000"/>
              </a:spcBef>
              <a:spcAft>
                <a:spcPct val="0"/>
              </a:spcAft>
            </a:pPr>
            <a:r>
              <a:rPr lang="en-GB" altLang="de-DE" sz="1800"/>
              <a:t>For planners this could mean that earlier parameters used to determine the fee, namely</a:t>
            </a:r>
            <a:endParaRPr lang="de-DE" altLang="de-DE" sz="1800"/>
          </a:p>
          <a:p>
            <a:pPr lvl="1">
              <a:spcBef>
                <a:spcPts val="300"/>
              </a:spcBef>
            </a:pPr>
            <a:r>
              <a:rPr lang="en-GB" altLang="de-DE" sz="1600"/>
              <a:t>the fee zones, and </a:t>
            </a:r>
          </a:p>
          <a:p>
            <a:pPr lvl="1">
              <a:spcBef>
                <a:spcPts val="300"/>
              </a:spcBef>
            </a:pPr>
            <a:r>
              <a:rPr lang="en-GB" altLang="de-DE" sz="1600"/>
              <a:t>the chargeable production costs, </a:t>
            </a:r>
          </a:p>
          <a:p>
            <a:pPr>
              <a:spcBef>
                <a:spcPts val="1800"/>
              </a:spcBef>
              <a:spcAft>
                <a:spcPct val="0"/>
              </a:spcAft>
            </a:pPr>
            <a:r>
              <a:rPr lang="en-GB" altLang="de-DE" sz="1800"/>
              <a:t>must be augmented by </a:t>
            </a:r>
            <a:r>
              <a:rPr lang="en-GB" altLang="de-DE" sz="1800" b="1"/>
              <a:t>adding further parameters</a:t>
            </a:r>
            <a:r>
              <a:rPr lang="en-GB" altLang="de-DE" sz="1800"/>
              <a:t/>
            </a:r>
            <a:br>
              <a:rPr lang="en-GB" altLang="de-DE" sz="1800"/>
            </a:br>
            <a:r>
              <a:rPr lang="en-GB" altLang="de-DE" sz="1800"/>
              <a:t>that represent </a:t>
            </a:r>
            <a:r>
              <a:rPr lang="en-GB" altLang="de-DE" sz="1800" b="1"/>
              <a:t>significant cost factors </a:t>
            </a:r>
            <a:r>
              <a:rPr lang="en-GB" altLang="de-DE" sz="1800"/>
              <a:t/>
            </a:r>
            <a:br>
              <a:rPr lang="en-GB" altLang="de-DE" sz="1800"/>
            </a:br>
            <a:r>
              <a:rPr lang="en-GB" altLang="de-DE" sz="1800"/>
              <a:t>that have so far not been included in the calculation</a:t>
            </a:r>
            <a:r>
              <a:rPr lang="de-DE" altLang="de-DE" sz="1800"/>
              <a:t>, like:</a:t>
            </a:r>
          </a:p>
          <a:p>
            <a:pPr lvl="1">
              <a:spcBef>
                <a:spcPts val="300"/>
              </a:spcBef>
            </a:pPr>
            <a:r>
              <a:rPr lang="en-GB" altLang="de-DE" sz="1600"/>
              <a:t>the complexity of the client's organisational system,</a:t>
            </a:r>
            <a:endParaRPr lang="de-DE" altLang="de-DE" sz="1600"/>
          </a:p>
          <a:p>
            <a:pPr lvl="1">
              <a:spcBef>
                <a:spcPts val="300"/>
              </a:spcBef>
            </a:pPr>
            <a:r>
              <a:rPr lang="en-GB" altLang="de-DE" sz="1600"/>
              <a:t>the complexity of the project organisation,</a:t>
            </a:r>
            <a:endParaRPr lang="de-DE" altLang="de-DE" sz="1600"/>
          </a:p>
          <a:p>
            <a:pPr lvl="1">
              <a:spcBef>
                <a:spcPts val="300"/>
              </a:spcBef>
            </a:pPr>
            <a:r>
              <a:rPr lang="en-GB" altLang="de-DE" sz="1600"/>
              <a:t>the special aspects of the project, e.g. the amount of building and special services,</a:t>
            </a:r>
          </a:p>
          <a:p>
            <a:pPr lvl="1">
              <a:spcBef>
                <a:spcPts val="300"/>
              </a:spcBef>
            </a:pPr>
            <a:r>
              <a:rPr lang="en-GB" altLang="de-DE" sz="1600"/>
              <a:t>working under strict deadline and / or cost limits, </a:t>
            </a:r>
          </a:p>
          <a:p>
            <a:pPr lvl="1">
              <a:spcBef>
                <a:spcPts val="300"/>
              </a:spcBef>
            </a:pPr>
            <a:r>
              <a:rPr lang="en-GB" altLang="de-DE" sz="1600"/>
              <a:t>dividing up services within the planning area,</a:t>
            </a:r>
            <a:endParaRPr lang="de-DE" altLang="de-DE" sz="1600"/>
          </a:p>
          <a:p>
            <a:pPr lvl="1">
              <a:spcBef>
                <a:spcPts val="300"/>
              </a:spcBef>
            </a:pPr>
            <a:r>
              <a:rPr lang="en-GB" altLang="de-DE" sz="1600"/>
              <a:t>all kinds of interruptions, delays, hindrances...</a:t>
            </a:r>
            <a:endParaRPr lang="de-DE" altLang="de-DE" sz="1600"/>
          </a:p>
          <a:p>
            <a:pPr>
              <a:spcBef>
                <a:spcPct val="20000"/>
              </a:spcBef>
            </a:pPr>
            <a:endParaRPr lang="de-DE" altLang="de-DE" sz="1800"/>
          </a:p>
          <a:p>
            <a:pPr eaLnBrk="1" hangingPunct="1">
              <a:spcBef>
                <a:spcPts val="300"/>
              </a:spcBef>
              <a:spcAft>
                <a:spcPct val="0"/>
              </a:spcAft>
              <a:buFont typeface="Arial" charset="0"/>
              <a:buChar char="•"/>
            </a:pPr>
            <a:endParaRPr lang="de-DE" altLang="de-DE" sz="1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1"/>
          <p:cNvSpPr>
            <a:spLocks noGrp="1" noChangeArrowheads="1"/>
          </p:cNvSpPr>
          <p:nvPr>
            <p:ph type="title"/>
          </p:nvPr>
        </p:nvSpPr>
        <p:spPr/>
        <p:txBody>
          <a:bodyPr/>
          <a:lstStyle/>
          <a:p>
            <a:pPr eaLnBrk="1" hangingPunct="1"/>
            <a:r>
              <a:rPr lang="de-DE" altLang="de-DE" smtClean="0"/>
              <a:t>double asymmetry</a:t>
            </a:r>
            <a:endParaRPr lang="de-AT" altLang="de-DE" smtClean="0"/>
          </a:p>
        </p:txBody>
      </p:sp>
      <p:sp>
        <p:nvSpPr>
          <p:cNvPr id="20483" name="Textfeld 8"/>
          <p:cNvSpPr txBox="1">
            <a:spLocks noChangeArrowheads="1"/>
          </p:cNvSpPr>
          <p:nvPr/>
        </p:nvSpPr>
        <p:spPr bwMode="auto">
          <a:xfrm>
            <a:off x="360363" y="1196975"/>
            <a:ext cx="8501062" cy="411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300"/>
              </a:spcBef>
              <a:spcAft>
                <a:spcPct val="0"/>
              </a:spcAft>
            </a:pPr>
            <a:r>
              <a:rPr lang="en-GB" altLang="de-DE" sz="1800"/>
              <a:t>The asymmetry of information also impacts from the client to the building contractors! </a:t>
            </a:r>
            <a:br>
              <a:rPr lang="en-GB" altLang="de-DE" sz="1800"/>
            </a:br>
            <a:r>
              <a:rPr lang="en-GB" altLang="de-DE" sz="1800"/>
              <a:t>One of the reactions of the building industry to this situation is the </a:t>
            </a:r>
            <a:r>
              <a:rPr lang="en-GB" altLang="de-DE" sz="1800" b="1"/>
              <a:t>methodical selection of tender </a:t>
            </a:r>
            <a:r>
              <a:rPr lang="en-GB" altLang="de-DE" sz="1800"/>
              <a:t>in which "unpleasant" clients are just sent a polite refusal and will not get a tender. </a:t>
            </a:r>
            <a:endParaRPr lang="de-DE" altLang="de-DE" sz="1800"/>
          </a:p>
          <a:p>
            <a:pPr>
              <a:spcBef>
                <a:spcPts val="1800"/>
              </a:spcBef>
              <a:spcAft>
                <a:spcPct val="0"/>
              </a:spcAft>
            </a:pPr>
            <a:r>
              <a:rPr lang="en-GB" altLang="de-DE" sz="1800" b="1"/>
              <a:t>Asymmetrical information – HOAI</a:t>
            </a:r>
            <a:endParaRPr lang="de-DE" altLang="de-DE" sz="1800"/>
          </a:p>
          <a:p>
            <a:pPr>
              <a:spcBef>
                <a:spcPts val="300"/>
              </a:spcBef>
              <a:spcAft>
                <a:spcPct val="0"/>
              </a:spcAft>
            </a:pPr>
            <a:r>
              <a:rPr lang="en-GB" altLang="de-DE" sz="1800"/>
              <a:t>Those who devised the HOAI thought about an "informed" client who would have the meanwhile rare competence to lead a building, planning and construction team. </a:t>
            </a:r>
          </a:p>
          <a:p>
            <a:pPr>
              <a:spcBef>
                <a:spcPts val="300"/>
              </a:spcBef>
              <a:spcAft>
                <a:spcPct val="0"/>
              </a:spcAft>
            </a:pPr>
            <a:r>
              <a:rPr lang="en-GB" altLang="de-DE" sz="1800"/>
              <a:t>Under these premises the state was able to devise remuneration regulations (or "collective agreements") that are not only valid for public projects but also ensure consumer protection in the private sector. </a:t>
            </a:r>
            <a:endParaRPr lang="de-DE" altLang="de-DE" sz="1800"/>
          </a:p>
          <a:p>
            <a:pPr eaLnBrk="1" hangingPunct="1">
              <a:spcBef>
                <a:spcPts val="300"/>
              </a:spcBef>
              <a:spcAft>
                <a:spcPct val="0"/>
              </a:spcAft>
              <a:buFont typeface="Arial" charset="0"/>
              <a:buChar char="•"/>
            </a:pPr>
            <a:endParaRPr lang="de-DE" altLang="de-DE" sz="1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1"/>
          <p:cNvSpPr>
            <a:spLocks noGrp="1" noChangeArrowheads="1"/>
          </p:cNvSpPr>
          <p:nvPr>
            <p:ph type="title"/>
          </p:nvPr>
        </p:nvSpPr>
        <p:spPr/>
        <p:txBody>
          <a:bodyPr/>
          <a:lstStyle/>
          <a:p>
            <a:pPr eaLnBrk="1" hangingPunct="1"/>
            <a:r>
              <a:rPr lang="de-DE" altLang="de-DE" smtClean="0"/>
              <a:t>relationship between quality and price</a:t>
            </a:r>
            <a:endParaRPr lang="de-AT" altLang="de-DE" smtClean="0"/>
          </a:p>
        </p:txBody>
      </p:sp>
      <p:sp>
        <p:nvSpPr>
          <p:cNvPr id="21507" name="Textfeld 8"/>
          <p:cNvSpPr txBox="1">
            <a:spLocks noChangeArrowheads="1"/>
          </p:cNvSpPr>
          <p:nvPr/>
        </p:nvSpPr>
        <p:spPr bwMode="auto">
          <a:xfrm>
            <a:off x="360363" y="1196975"/>
            <a:ext cx="85010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300"/>
              </a:spcBef>
              <a:spcAft>
                <a:spcPct val="0"/>
              </a:spcAft>
            </a:pPr>
            <a:r>
              <a:rPr lang="en-GB" altLang="de-DE" sz="1800"/>
              <a:t>Two of the most popular buzzwords used by politicians are “consumer protection” and “competition”. This also applies for planner´s services. And so it is hardly surprising that a scale of fees is seen as a competitive disadvantage. </a:t>
            </a:r>
          </a:p>
          <a:p>
            <a:pPr>
              <a:spcBef>
                <a:spcPts val="300"/>
              </a:spcBef>
              <a:spcAft>
                <a:spcPct val="0"/>
              </a:spcAft>
            </a:pPr>
            <a:r>
              <a:rPr lang="en-GB" altLang="de-DE" sz="1800"/>
              <a:t>It is therefore important to use these terms in a differentiated and strategically correct way.  </a:t>
            </a:r>
            <a:endParaRPr lang="de-DE" altLang="de-DE" sz="1800"/>
          </a:p>
          <a:p>
            <a:pPr eaLnBrk="1" hangingPunct="1">
              <a:spcBef>
                <a:spcPts val="300"/>
              </a:spcBef>
              <a:spcAft>
                <a:spcPct val="0"/>
              </a:spcAft>
              <a:buFont typeface="Arial" charset="0"/>
              <a:buChar char="•"/>
            </a:pPr>
            <a:endParaRPr lang="de-DE" altLang="de-DE" sz="16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1"/>
          <p:cNvSpPr>
            <a:spLocks noGrp="1" noChangeArrowheads="1"/>
          </p:cNvSpPr>
          <p:nvPr>
            <p:ph type="title"/>
          </p:nvPr>
        </p:nvSpPr>
        <p:spPr/>
        <p:txBody>
          <a:bodyPr/>
          <a:lstStyle/>
          <a:p>
            <a:pPr eaLnBrk="1" hangingPunct="1"/>
            <a:r>
              <a:rPr lang="de-DE" altLang="de-DE" smtClean="0"/>
              <a:t>relationship between quality and price</a:t>
            </a:r>
            <a:endParaRPr lang="de-AT" altLang="de-DE" smtClean="0"/>
          </a:p>
        </p:txBody>
      </p:sp>
      <p:sp>
        <p:nvSpPr>
          <p:cNvPr id="21507" name="Textfeld 8"/>
          <p:cNvSpPr txBox="1">
            <a:spLocks noChangeArrowheads="1"/>
          </p:cNvSpPr>
          <p:nvPr/>
        </p:nvSpPr>
        <p:spPr bwMode="auto">
          <a:xfrm>
            <a:off x="360363" y="1196975"/>
            <a:ext cx="8501062"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spcBef>
                <a:spcPct val="20000"/>
              </a:spcBef>
              <a:buFont typeface="Wingdings" pitchFamily="2" charset="2"/>
              <a:buChar char="§"/>
              <a:defRPr/>
            </a:pPr>
            <a:r>
              <a:rPr lang="en-GB" altLang="de-DE" sz="1800" dirty="0" smtClean="0"/>
              <a:t>Each of these competition procedures has its own particular measures:</a:t>
            </a:r>
            <a:endParaRPr lang="de-DE" altLang="de-DE" sz="1800" dirty="0" smtClean="0"/>
          </a:p>
          <a:p>
            <a:pPr lvl="1">
              <a:spcBef>
                <a:spcPts val="300"/>
              </a:spcBef>
              <a:buFont typeface="Wingdings" pitchFamily="2" charset="2"/>
              <a:buChar char="§"/>
              <a:defRPr/>
            </a:pPr>
            <a:r>
              <a:rPr lang="en-GB" altLang="de-DE" sz="1600" dirty="0" smtClean="0"/>
              <a:t>In the </a:t>
            </a:r>
            <a:r>
              <a:rPr lang="en-GB" altLang="de-DE" sz="1600" b="1" dirty="0" smtClean="0"/>
              <a:t>price competition</a:t>
            </a:r>
            <a:r>
              <a:rPr lang="en-GB" altLang="de-DE" sz="1600" dirty="0" smtClean="0"/>
              <a:t> figures generally suffice, as the value is an inherent part of the product or can be expressed in a calculable manner in the tender price. </a:t>
            </a:r>
            <a:br>
              <a:rPr lang="en-GB" altLang="de-DE" sz="1600" dirty="0" smtClean="0"/>
            </a:br>
            <a:r>
              <a:rPr lang="en-GB" altLang="de-DE" sz="1600" dirty="0" smtClean="0"/>
              <a:t>That means: products offered must be identical, the prices will differ.</a:t>
            </a:r>
            <a:br>
              <a:rPr lang="en-GB" altLang="de-DE" sz="1600" dirty="0" smtClean="0"/>
            </a:br>
            <a:r>
              <a:rPr lang="en-GB" altLang="de-DE" sz="1600" dirty="0" smtClean="0"/>
              <a:t>The quality of the product must have been precisely defined before the start of the competition, the products should/must be on the market to be compared as equal.</a:t>
            </a:r>
          </a:p>
          <a:p>
            <a:pPr lvl="1">
              <a:spcBef>
                <a:spcPts val="0"/>
              </a:spcBef>
              <a:buFont typeface="Wingdings" pitchFamily="2" charset="2"/>
              <a:buChar char="§"/>
              <a:defRPr/>
            </a:pPr>
            <a:endParaRPr lang="en-GB" altLang="de-DE" sz="1600" dirty="0" smtClean="0"/>
          </a:p>
          <a:p>
            <a:pPr marL="714375" lvl="1" indent="0">
              <a:spcBef>
                <a:spcPts val="300"/>
              </a:spcBef>
              <a:defRPr/>
            </a:pPr>
            <a:r>
              <a:rPr lang="en-GB" altLang="de-DE" sz="1600" dirty="0" smtClean="0"/>
              <a:t>This allows tenderers to optimise their production means so that the </a:t>
            </a:r>
            <a:r>
              <a:rPr lang="en-GB" altLang="de-DE" sz="1600" b="1" dirty="0" smtClean="0"/>
              <a:t>price, as the sole essential criterion for the awarding the contract</a:t>
            </a:r>
            <a:r>
              <a:rPr lang="en-GB" altLang="de-DE" sz="1600" dirty="0" smtClean="0"/>
              <a:t>, leads to the decision.</a:t>
            </a:r>
            <a:endParaRPr lang="de-DE" altLang="de-DE" sz="1600" dirty="0" smtClean="0"/>
          </a:p>
          <a:p>
            <a:pPr lvl="1">
              <a:spcBef>
                <a:spcPts val="1800"/>
              </a:spcBef>
              <a:buFont typeface="Wingdings" pitchFamily="2" charset="2"/>
              <a:buChar char="§"/>
              <a:defRPr/>
            </a:pPr>
            <a:r>
              <a:rPr lang="en-GB" altLang="de-DE" sz="1600" b="1" dirty="0" smtClean="0"/>
              <a:t>Performance competition </a:t>
            </a:r>
            <a:r>
              <a:rPr lang="en-GB" altLang="de-DE" sz="1600" dirty="0" smtClean="0"/>
              <a:t>means that not the price of the planning proposals will be compared, but their </a:t>
            </a:r>
            <a:r>
              <a:rPr lang="en-GB" altLang="de-DE" sz="1600" b="1" dirty="0" smtClean="0"/>
              <a:t>quality</a:t>
            </a:r>
            <a:r>
              <a:rPr lang="en-GB" altLang="de-DE" sz="1600" dirty="0" smtClean="0"/>
              <a:t>, which can be evaluated only by specialists. </a:t>
            </a:r>
            <a:br>
              <a:rPr lang="en-GB" altLang="de-DE" sz="1600" dirty="0" smtClean="0"/>
            </a:br>
            <a:r>
              <a:rPr lang="en-GB" altLang="de-DE" sz="1600" dirty="0" smtClean="0"/>
              <a:t>The price of the planning proposal, the overall price that can be forecasted, should all be integrated in the decision-making process. </a:t>
            </a:r>
            <a:br>
              <a:rPr lang="en-GB" altLang="de-DE" sz="1600" dirty="0" smtClean="0"/>
            </a:br>
            <a:r>
              <a:rPr lang="en-GB" altLang="de-DE" sz="1600" dirty="0" smtClean="0"/>
              <a:t>The price of the intellectual service must be the same for all competitors - in relation to the project costs - calculated on the basis of an objective instrument, for example the scales of fees.</a:t>
            </a:r>
          </a:p>
          <a:p>
            <a:pPr lvl="1">
              <a:spcBef>
                <a:spcPts val="0"/>
              </a:spcBef>
              <a:buFont typeface="Wingdings" pitchFamily="2" charset="2"/>
              <a:buChar char="§"/>
              <a:defRPr/>
            </a:pPr>
            <a:endParaRPr lang="en-GB" altLang="de-DE" sz="1600" dirty="0" smtClean="0"/>
          </a:p>
          <a:p>
            <a:pPr marL="714375" lvl="1" indent="0">
              <a:spcBef>
                <a:spcPts val="300"/>
              </a:spcBef>
              <a:defRPr/>
            </a:pPr>
            <a:r>
              <a:rPr lang="en-GB" altLang="de-DE" sz="1600" dirty="0" smtClean="0"/>
              <a:t>Otherwise the tenderers cannot optimize the quality of the product.</a:t>
            </a:r>
            <a:endParaRPr lang="de-DE" altLang="de-DE" sz="1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1"/>
          <p:cNvSpPr>
            <a:spLocks noGrp="1" noChangeArrowheads="1"/>
          </p:cNvSpPr>
          <p:nvPr>
            <p:ph type="title"/>
          </p:nvPr>
        </p:nvSpPr>
        <p:spPr/>
        <p:txBody>
          <a:bodyPr/>
          <a:lstStyle/>
          <a:p>
            <a:pPr eaLnBrk="1" hangingPunct="1"/>
            <a:r>
              <a:rPr lang="de-DE" altLang="de-DE" smtClean="0"/>
              <a:t>relationship between quality and price</a:t>
            </a:r>
            <a:endParaRPr lang="de-AT" altLang="de-DE" smtClean="0"/>
          </a:p>
        </p:txBody>
      </p:sp>
      <p:sp>
        <p:nvSpPr>
          <p:cNvPr id="22531" name="Textfeld 8"/>
          <p:cNvSpPr txBox="1">
            <a:spLocks noChangeArrowheads="1"/>
          </p:cNvSpPr>
          <p:nvPr/>
        </p:nvSpPr>
        <p:spPr bwMode="auto">
          <a:xfrm>
            <a:off x="360363" y="1196975"/>
            <a:ext cx="8501062"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spcBef>
                <a:spcPct val="20000"/>
              </a:spcBef>
              <a:buFont typeface="Wingdings" pitchFamily="2" charset="2"/>
              <a:buChar char="§"/>
              <a:defRPr/>
            </a:pPr>
            <a:r>
              <a:rPr lang="en-GB" altLang="de-DE" sz="1800" dirty="0" smtClean="0"/>
              <a:t>With regard to both these procedures,</a:t>
            </a:r>
            <a:br>
              <a:rPr lang="en-GB" altLang="de-DE" sz="1800" dirty="0" smtClean="0"/>
            </a:br>
            <a:r>
              <a:rPr lang="en-GB" altLang="de-DE" sz="1800" dirty="0" smtClean="0"/>
              <a:t>the conclusiveness lies in the avoidance of too many criteria:</a:t>
            </a:r>
            <a:br>
              <a:rPr lang="en-GB" altLang="de-DE" sz="1800" dirty="0" smtClean="0"/>
            </a:br>
            <a:r>
              <a:rPr lang="en-GB" altLang="de-DE" sz="1800" dirty="0" smtClean="0"/>
              <a:t>either “</a:t>
            </a:r>
            <a:r>
              <a:rPr lang="en-GB" altLang="de-DE" sz="1800" b="1" dirty="0" smtClean="0"/>
              <a:t>price competition</a:t>
            </a:r>
            <a:r>
              <a:rPr lang="en-GB" altLang="de-DE" sz="1800" dirty="0" smtClean="0"/>
              <a:t>”</a:t>
            </a:r>
            <a:r>
              <a:rPr lang="en-GB" altLang="de-DE" sz="1800" b="1" dirty="0" smtClean="0"/>
              <a:t> </a:t>
            </a:r>
            <a:r>
              <a:rPr lang="en-GB" altLang="de-DE" sz="1800" dirty="0" smtClean="0"/>
              <a:t>or “</a:t>
            </a:r>
            <a:r>
              <a:rPr lang="en-GB" altLang="de-DE" sz="1800" b="1" dirty="0" smtClean="0"/>
              <a:t>performance competition</a:t>
            </a:r>
            <a:r>
              <a:rPr lang="en-GB" altLang="de-DE" sz="1800" dirty="0" smtClean="0"/>
              <a:t>". </a:t>
            </a:r>
            <a:br>
              <a:rPr lang="en-GB" altLang="de-DE" sz="1800" dirty="0" smtClean="0"/>
            </a:br>
            <a:r>
              <a:rPr lang="en-GB" altLang="de-DE" sz="1800" dirty="0" smtClean="0"/>
              <a:t>A conclusive procedure can have only </a:t>
            </a:r>
            <a:r>
              <a:rPr lang="en-GB" altLang="de-DE" sz="1800" b="1" dirty="0" smtClean="0"/>
              <a:t>one point of comparison</a:t>
            </a:r>
            <a:r>
              <a:rPr lang="en-GB" altLang="de-DE" sz="1800" dirty="0" smtClean="0"/>
              <a:t>. </a:t>
            </a:r>
            <a:br>
              <a:rPr lang="en-GB" altLang="de-DE" sz="1800" dirty="0" smtClean="0"/>
            </a:br>
            <a:r>
              <a:rPr lang="en-GB" altLang="de-DE" sz="1800" dirty="0" smtClean="0"/>
              <a:t>A mix would have negative effects on product quality, when there is no lowest price limit this can only be compensated by reducing the service.</a:t>
            </a:r>
            <a:endParaRPr lang="de-DE" altLang="de-DE" sz="1800" dirty="0" smtClean="0"/>
          </a:p>
          <a:p>
            <a:pPr>
              <a:spcBef>
                <a:spcPts val="1800"/>
              </a:spcBef>
              <a:buFont typeface="Wingdings" pitchFamily="2" charset="2"/>
              <a:buChar char="§"/>
              <a:defRPr/>
            </a:pPr>
            <a:r>
              <a:rPr lang="en-GB" altLang="de-DE" sz="1800" dirty="0" smtClean="0"/>
              <a:t>Planning quality arises through a sequential planning process in which the demands made on a building are worked through in a number of phases, repeatedly and in increasing detail. </a:t>
            </a:r>
          </a:p>
          <a:p>
            <a:pPr indent="0">
              <a:spcBef>
                <a:spcPts val="1800"/>
              </a:spcBef>
              <a:defRPr/>
            </a:pPr>
            <a:r>
              <a:rPr lang="en-GB" altLang="de-DE" sz="1800" dirty="0" smtClean="0"/>
              <a:t>Different tasks must be taken into account in each phase, focussing on the planning goal of providing a functional, economical and well-designed building. The planner is claimed to adopt a strategic approach, asking  the right questions, examining the task at sufficient depth. </a:t>
            </a:r>
          </a:p>
          <a:p>
            <a:pPr indent="0">
              <a:spcBef>
                <a:spcPts val="1800"/>
              </a:spcBef>
              <a:defRPr/>
            </a:pPr>
            <a:r>
              <a:rPr lang="en-GB" altLang="de-DE" sz="1800" dirty="0" smtClean="0"/>
              <a:t>This evaluation will only work if he is given the economic basis to do so. </a:t>
            </a:r>
            <a:endParaRPr lang="de-DE" altLang="de-DE"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hteck 11"/>
          <p:cNvSpPr>
            <a:spLocks noChangeArrowheads="1"/>
          </p:cNvSpPr>
          <p:nvPr/>
        </p:nvSpPr>
        <p:spPr bwMode="auto">
          <a:xfrm>
            <a:off x="6948488" y="3913188"/>
            <a:ext cx="1993900" cy="431800"/>
          </a:xfrm>
          <a:prstGeom prst="rect">
            <a:avLst/>
          </a:prstGeom>
          <a:solidFill>
            <a:srgbClr val="E6E6E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lgn="ctr" eaLnBrk="1" hangingPunct="1">
              <a:spcBef>
                <a:spcPct val="0"/>
              </a:spcBef>
              <a:spcAft>
                <a:spcPct val="0"/>
              </a:spcAft>
              <a:buFontTx/>
              <a:buNone/>
            </a:pPr>
            <a:endParaRPr lang="de-DE" altLang="de-DE" sz="1800"/>
          </a:p>
        </p:txBody>
      </p:sp>
      <p:sp>
        <p:nvSpPr>
          <p:cNvPr id="8" name="Rechteck 7"/>
          <p:cNvSpPr>
            <a:spLocks noChangeArrowheads="1"/>
          </p:cNvSpPr>
          <p:nvPr/>
        </p:nvSpPr>
        <p:spPr bwMode="auto">
          <a:xfrm>
            <a:off x="5111750" y="3905250"/>
            <a:ext cx="1793875" cy="431800"/>
          </a:xfrm>
          <a:prstGeom prst="rect">
            <a:avLst/>
          </a:prstGeom>
          <a:solidFill>
            <a:srgbClr val="E6E6E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lgn="ctr" eaLnBrk="1" hangingPunct="1">
              <a:spcBef>
                <a:spcPct val="0"/>
              </a:spcBef>
              <a:spcAft>
                <a:spcPct val="0"/>
              </a:spcAft>
              <a:buFontTx/>
              <a:buNone/>
            </a:pPr>
            <a:endParaRPr lang="de-DE" altLang="de-DE" sz="1800"/>
          </a:p>
        </p:txBody>
      </p:sp>
      <p:sp>
        <p:nvSpPr>
          <p:cNvPr id="9" name="Rechteck 8"/>
          <p:cNvSpPr>
            <a:spLocks noChangeArrowheads="1"/>
          </p:cNvSpPr>
          <p:nvPr/>
        </p:nvSpPr>
        <p:spPr bwMode="auto">
          <a:xfrm>
            <a:off x="517525" y="3913188"/>
            <a:ext cx="4559300" cy="431800"/>
          </a:xfrm>
          <a:prstGeom prst="rect">
            <a:avLst/>
          </a:prstGeom>
          <a:solidFill>
            <a:srgbClr val="E6E6E6"/>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lgn="ctr" eaLnBrk="1" hangingPunct="1">
              <a:spcBef>
                <a:spcPct val="0"/>
              </a:spcBef>
              <a:spcAft>
                <a:spcPct val="0"/>
              </a:spcAft>
              <a:buFontTx/>
              <a:buNone/>
            </a:pPr>
            <a:endParaRPr lang="de-DE" altLang="de-DE" sz="1800"/>
          </a:p>
        </p:txBody>
      </p:sp>
      <p:sp>
        <p:nvSpPr>
          <p:cNvPr id="5" name="Rectangle 2"/>
          <p:cNvSpPr txBox="1">
            <a:spLocks noChangeArrowheads="1"/>
          </p:cNvSpPr>
          <p:nvPr/>
        </p:nvSpPr>
        <p:spPr>
          <a:xfrm>
            <a:off x="450850" y="765175"/>
            <a:ext cx="8705850" cy="5751513"/>
          </a:xfrm>
          <a:prstGeom prst="rect">
            <a:avLst/>
          </a:prstGeom>
        </p:spPr>
        <p:txBody>
          <a:bodyPr/>
          <a:lstStyle/>
          <a:p>
            <a:pPr>
              <a:defRPr/>
            </a:pPr>
            <a:r>
              <a:rPr lang="de-DE" b="1" kern="0" dirty="0">
                <a:solidFill>
                  <a:schemeClr val="tx2"/>
                </a:solidFill>
                <a:latin typeface="+mj-lt"/>
                <a:ea typeface="+mj-ea"/>
                <a:cs typeface="+mj-cs"/>
              </a:rPr>
              <a:t>Hans Lechner</a:t>
            </a:r>
          </a:p>
          <a:p>
            <a:pPr>
              <a:defRPr/>
            </a:pPr>
            <a:r>
              <a:rPr lang="de-DE" sz="1800" b="1" kern="0" dirty="0">
                <a:solidFill>
                  <a:schemeClr val="tx2"/>
                </a:solidFill>
                <a:latin typeface="+mj-lt"/>
                <a:ea typeface="+mj-ea"/>
                <a:cs typeface="+mj-cs"/>
              </a:rPr>
              <a:t>Univ.-Prof. Dipl.-Ing. Zivilingenieur + Architekt</a:t>
            </a:r>
          </a:p>
          <a:p>
            <a:pPr>
              <a:defRPr/>
            </a:pPr>
            <a:endParaRPr lang="de-DE" sz="2000" b="1" kern="0" dirty="0">
              <a:solidFill>
                <a:schemeClr val="tx2"/>
              </a:solidFill>
              <a:latin typeface="+mj-lt"/>
              <a:ea typeface="+mj-ea"/>
              <a:cs typeface="+mj-cs"/>
            </a:endParaRPr>
          </a:p>
          <a:p>
            <a:pPr>
              <a:defRPr/>
            </a:pPr>
            <a:r>
              <a:rPr lang="de-DE" sz="1300" kern="0" dirty="0">
                <a:solidFill>
                  <a:schemeClr val="tx2"/>
                </a:solidFill>
                <a:latin typeface="+mj-lt"/>
                <a:ea typeface="+mj-ea"/>
                <a:cs typeface="+mj-cs"/>
              </a:rPr>
              <a:t>Professor </a:t>
            </a:r>
            <a:r>
              <a:rPr lang="de-DE" sz="1300" kern="0" dirty="0" err="1">
                <a:solidFill>
                  <a:schemeClr val="tx2"/>
                </a:solidFill>
                <a:latin typeface="+mj-lt"/>
                <a:ea typeface="+mj-ea"/>
                <a:cs typeface="+mj-cs"/>
              </a:rPr>
              <a:t>emeritus</a:t>
            </a:r>
            <a:r>
              <a:rPr lang="de-DE" sz="1300" kern="0" dirty="0">
                <a:solidFill>
                  <a:schemeClr val="tx2"/>
                </a:solidFill>
                <a:latin typeface="+mj-lt"/>
                <a:ea typeface="+mj-ea"/>
                <a:cs typeface="+mj-cs"/>
              </a:rPr>
              <a:t> TU Graz Institute </a:t>
            </a:r>
            <a:r>
              <a:rPr lang="de-DE" sz="1300" kern="0" dirty="0" err="1">
                <a:solidFill>
                  <a:schemeClr val="tx2"/>
                </a:solidFill>
                <a:latin typeface="+mj-lt"/>
                <a:ea typeface="+mj-ea"/>
                <a:cs typeface="+mj-cs"/>
              </a:rPr>
              <a:t>for</a:t>
            </a:r>
            <a:r>
              <a:rPr lang="de-DE" sz="1300" kern="0" dirty="0">
                <a:solidFill>
                  <a:schemeClr val="tx2"/>
                </a:solidFill>
                <a:latin typeface="+mj-lt"/>
                <a:ea typeface="+mj-ea"/>
                <a:cs typeface="+mj-cs"/>
              </a:rPr>
              <a:t> Baubetrieb und Bauwirtschaft</a:t>
            </a:r>
            <a:br>
              <a:rPr lang="de-DE" sz="1300" kern="0" dirty="0">
                <a:solidFill>
                  <a:schemeClr val="tx2"/>
                </a:solidFill>
                <a:latin typeface="+mj-lt"/>
                <a:ea typeface="+mj-ea"/>
                <a:cs typeface="+mj-cs"/>
              </a:rPr>
            </a:br>
            <a:r>
              <a:rPr lang="de-DE" sz="1300" kern="0" dirty="0">
                <a:solidFill>
                  <a:schemeClr val="tx2"/>
                </a:solidFill>
                <a:latin typeface="+mj-lt"/>
                <a:ea typeface="+mj-ea"/>
                <a:cs typeface="+mj-cs"/>
              </a:rPr>
              <a:t>+ Projektentwicklung und Projektmanagement</a:t>
            </a:r>
            <a:br>
              <a:rPr lang="de-DE" sz="1300" kern="0" dirty="0">
                <a:solidFill>
                  <a:schemeClr val="tx2"/>
                </a:solidFill>
                <a:latin typeface="+mj-lt"/>
                <a:ea typeface="+mj-ea"/>
                <a:cs typeface="+mj-cs"/>
              </a:rPr>
            </a:br>
            <a:r>
              <a:rPr lang="de-DE" sz="1300" kern="0" dirty="0">
                <a:solidFill>
                  <a:schemeClr val="tx2"/>
                </a:solidFill>
                <a:latin typeface="+mj-lt"/>
                <a:ea typeface="+mj-ea"/>
                <a:cs typeface="+mj-cs"/>
              </a:rPr>
              <a:t>8010 Graz, Lessingstraße 25/II</a:t>
            </a:r>
            <a:br>
              <a:rPr lang="de-DE" sz="1300" kern="0" dirty="0">
                <a:solidFill>
                  <a:schemeClr val="tx2"/>
                </a:solidFill>
                <a:latin typeface="+mj-lt"/>
                <a:ea typeface="+mj-ea"/>
                <a:cs typeface="+mj-cs"/>
              </a:rPr>
            </a:br>
            <a:r>
              <a:rPr lang="de-DE" sz="1300" kern="0" dirty="0">
                <a:solidFill>
                  <a:schemeClr val="tx2"/>
                </a:solidFill>
                <a:latin typeface="+mj-lt"/>
                <a:ea typeface="+mj-ea"/>
                <a:cs typeface="+mj-cs"/>
              </a:rPr>
              <a:t>Tel.: +43 (0) 316 873 6251 </a:t>
            </a:r>
            <a:r>
              <a:rPr lang="de-DE" sz="1300" kern="0" dirty="0">
                <a:solidFill>
                  <a:schemeClr val="tx2"/>
                </a:solidFill>
                <a:latin typeface="+mj-lt"/>
                <a:ea typeface="+mj-ea"/>
                <a:cs typeface="+mj-cs"/>
                <a:hlinkClick r:id="rId3"/>
              </a:rPr>
              <a:t>www.bbw.tugraz.at</a:t>
            </a:r>
            <a:endParaRPr lang="de-DE" sz="1300" kern="0" dirty="0">
              <a:solidFill>
                <a:schemeClr val="tx2"/>
              </a:solidFill>
              <a:latin typeface="+mj-lt"/>
              <a:ea typeface="+mj-ea"/>
              <a:cs typeface="+mj-cs"/>
            </a:endParaRPr>
          </a:p>
          <a:p>
            <a:pPr>
              <a:defRPr/>
            </a:pPr>
            <a:endParaRPr lang="de-DE" sz="1300" kern="0" dirty="0">
              <a:solidFill>
                <a:schemeClr val="tx2"/>
              </a:solidFill>
              <a:latin typeface="+mj-lt"/>
              <a:ea typeface="+mj-ea"/>
              <a:cs typeface="+mj-cs"/>
            </a:endParaRPr>
          </a:p>
          <a:p>
            <a:pPr>
              <a:defRPr/>
            </a:pPr>
            <a:r>
              <a:rPr lang="de-DE" sz="1300" kern="0" dirty="0">
                <a:solidFill>
                  <a:schemeClr val="tx2"/>
                </a:solidFill>
              </a:rPr>
              <a:t>General Manager </a:t>
            </a:r>
            <a:r>
              <a:rPr lang="de-DE" sz="1300" kern="0" dirty="0" err="1">
                <a:solidFill>
                  <a:schemeClr val="tx2"/>
                </a:solidFill>
              </a:rPr>
              <a:t>of</a:t>
            </a:r>
            <a:r>
              <a:rPr lang="de-DE" sz="1300" kern="0" dirty="0">
                <a:solidFill>
                  <a:schemeClr val="tx2"/>
                </a:solidFill>
              </a:rPr>
              <a:t> Hans Lechner ZT GmbH</a:t>
            </a:r>
          </a:p>
          <a:p>
            <a:pPr>
              <a:defRPr/>
            </a:pPr>
            <a:r>
              <a:rPr lang="de-DE" sz="1300" kern="0" dirty="0">
                <a:solidFill>
                  <a:schemeClr val="tx2"/>
                </a:solidFill>
              </a:rPr>
              <a:t>1070 Wien, Lerchenfelder Straße 65</a:t>
            </a:r>
            <a:br>
              <a:rPr lang="de-DE" sz="1300" kern="0" dirty="0">
                <a:solidFill>
                  <a:schemeClr val="tx2"/>
                </a:solidFill>
              </a:rPr>
            </a:br>
            <a:r>
              <a:rPr lang="de-DE" sz="1300" kern="0" dirty="0">
                <a:solidFill>
                  <a:schemeClr val="tx2"/>
                </a:solidFill>
              </a:rPr>
              <a:t>Tel.: +43 (1) 521 50 </a:t>
            </a:r>
            <a:r>
              <a:rPr lang="de-DE" sz="1300" kern="0" dirty="0">
                <a:solidFill>
                  <a:schemeClr val="tx2"/>
                </a:solidFill>
                <a:hlinkClick r:id="rId4"/>
              </a:rPr>
              <a:t>www.hanslechner.at</a:t>
            </a:r>
            <a:endParaRPr lang="de-DE" sz="1300" kern="0" dirty="0">
              <a:solidFill>
                <a:schemeClr val="tx2"/>
              </a:solidFill>
            </a:endParaRPr>
          </a:p>
          <a:p>
            <a:pPr>
              <a:defRPr/>
            </a:pPr>
            <a:endParaRPr lang="de-DE" sz="1300" b="1" kern="0" dirty="0">
              <a:solidFill>
                <a:schemeClr val="tx2"/>
              </a:solidFill>
              <a:latin typeface="+mj-lt"/>
              <a:ea typeface="+mj-ea"/>
              <a:cs typeface="+mj-cs"/>
            </a:endParaRPr>
          </a:p>
          <a:p>
            <a:pPr>
              <a:defRPr/>
            </a:pPr>
            <a:r>
              <a:rPr lang="en-US" sz="1300" kern="0" dirty="0">
                <a:solidFill>
                  <a:schemeClr val="tx2"/>
                </a:solidFill>
                <a:latin typeface="+mj-lt"/>
                <a:ea typeface="+mj-ea"/>
                <a:cs typeface="+mj-cs"/>
              </a:rPr>
              <a:t>publicly appointed expert on calculations </a:t>
            </a:r>
            <a:r>
              <a:rPr lang="de-DE" sz="1300" kern="0" dirty="0">
                <a:solidFill>
                  <a:schemeClr val="tx2"/>
                </a:solidFill>
                <a:latin typeface="+mj-lt"/>
                <a:ea typeface="+mj-ea"/>
                <a:cs typeface="+mj-cs"/>
              </a:rPr>
              <a:t>… </a:t>
            </a:r>
            <a:r>
              <a:rPr lang="de-DE" sz="1300" kern="0" dirty="0" err="1">
                <a:solidFill>
                  <a:schemeClr val="tx2"/>
                </a:solidFill>
                <a:latin typeface="+mj-lt"/>
                <a:ea typeface="+mj-ea"/>
                <a:cs typeface="+mj-cs"/>
              </a:rPr>
              <a:t>project</a:t>
            </a:r>
            <a:r>
              <a:rPr lang="de-DE" sz="1300" kern="0" dirty="0">
                <a:solidFill>
                  <a:schemeClr val="tx2"/>
                </a:solidFill>
                <a:latin typeface="+mj-lt"/>
                <a:ea typeface="+mj-ea"/>
                <a:cs typeface="+mj-cs"/>
              </a:rPr>
              <a:t> </a:t>
            </a:r>
            <a:r>
              <a:rPr lang="de-DE" sz="1300" kern="0" dirty="0" err="1">
                <a:solidFill>
                  <a:schemeClr val="tx2"/>
                </a:solidFill>
                <a:latin typeface="+mj-lt"/>
                <a:ea typeface="+mj-ea"/>
                <a:cs typeface="+mj-cs"/>
              </a:rPr>
              <a:t>development</a:t>
            </a:r>
            <a:r>
              <a:rPr lang="de-DE" sz="1300" kern="0" dirty="0">
                <a:solidFill>
                  <a:schemeClr val="tx2"/>
                </a:solidFill>
                <a:latin typeface="+mj-lt"/>
                <a:ea typeface="+mj-ea"/>
                <a:cs typeface="+mj-cs"/>
              </a:rPr>
              <a:t>, </a:t>
            </a:r>
            <a:r>
              <a:rPr lang="de-DE" sz="1300" kern="0" dirty="0" err="1">
                <a:solidFill>
                  <a:schemeClr val="tx2"/>
                </a:solidFill>
                <a:latin typeface="+mj-lt"/>
                <a:ea typeface="+mj-ea"/>
                <a:cs typeface="+mj-cs"/>
              </a:rPr>
              <a:t>project</a:t>
            </a:r>
            <a:r>
              <a:rPr lang="de-DE" sz="1300" kern="0" dirty="0">
                <a:solidFill>
                  <a:schemeClr val="tx2"/>
                </a:solidFill>
                <a:latin typeface="+mj-lt"/>
                <a:ea typeface="+mj-ea"/>
                <a:cs typeface="+mj-cs"/>
              </a:rPr>
              <a:t> </a:t>
            </a:r>
            <a:r>
              <a:rPr lang="de-DE" sz="1300" kern="0" dirty="0" err="1">
                <a:solidFill>
                  <a:schemeClr val="tx2"/>
                </a:solidFill>
                <a:latin typeface="+mj-lt"/>
                <a:ea typeface="+mj-ea"/>
                <a:cs typeface="+mj-cs"/>
              </a:rPr>
              <a:t>management</a:t>
            </a:r>
            <a:r>
              <a:rPr lang="de-DE" sz="1300" kern="0" dirty="0">
                <a:solidFill>
                  <a:schemeClr val="tx2"/>
                </a:solidFill>
                <a:latin typeface="+mj-lt"/>
                <a:ea typeface="+mj-ea"/>
                <a:cs typeface="+mj-cs"/>
              </a:rPr>
              <a:t> </a:t>
            </a:r>
            <a:r>
              <a:rPr lang="de-DE" sz="1300" kern="0" dirty="0">
                <a:solidFill>
                  <a:schemeClr val="tx2"/>
                </a:solidFill>
                <a:latin typeface="+mj-lt"/>
                <a:ea typeface="+mj-ea"/>
                <a:cs typeface="+mj-cs"/>
                <a:hlinkClick r:id="rId5"/>
              </a:rPr>
              <a:t>sv@hanslechner.at</a:t>
            </a:r>
            <a:endParaRPr lang="de-DE" sz="1300" kern="0" dirty="0">
              <a:solidFill>
                <a:schemeClr val="tx2"/>
              </a:solidFill>
              <a:latin typeface="+mj-lt"/>
              <a:ea typeface="+mj-ea"/>
              <a:cs typeface="+mj-cs"/>
            </a:endParaRPr>
          </a:p>
          <a:p>
            <a:pPr>
              <a:defRPr/>
            </a:pPr>
            <a:endParaRPr lang="de-DE" sz="1300" kern="0" dirty="0">
              <a:solidFill>
                <a:schemeClr val="tx2"/>
              </a:solidFill>
              <a:latin typeface="+mj-lt"/>
              <a:ea typeface="+mj-ea"/>
              <a:cs typeface="+mj-cs"/>
            </a:endParaRPr>
          </a:p>
          <a:p>
            <a:pPr>
              <a:tabLst>
                <a:tab pos="4667250" algn="l"/>
                <a:tab pos="6457950" algn="l"/>
              </a:tabLst>
              <a:defRPr/>
            </a:pPr>
            <a:r>
              <a:rPr lang="de-DE" sz="1300" kern="0" dirty="0">
                <a:solidFill>
                  <a:schemeClr val="tx2"/>
                </a:solidFill>
                <a:latin typeface="+mj-lt"/>
                <a:ea typeface="+mj-ea"/>
                <a:cs typeface="+mj-cs"/>
              </a:rPr>
              <a:t>GM </a:t>
            </a:r>
            <a:r>
              <a:rPr lang="de-DE" sz="1300" kern="0" dirty="0" err="1">
                <a:solidFill>
                  <a:schemeClr val="tx2"/>
                </a:solidFill>
                <a:latin typeface="+mj-lt"/>
                <a:ea typeface="+mj-ea"/>
                <a:cs typeface="+mj-cs"/>
              </a:rPr>
              <a:t>of</a:t>
            </a:r>
            <a:r>
              <a:rPr lang="de-DE" sz="1300" kern="0" dirty="0">
                <a:solidFill>
                  <a:schemeClr val="tx2"/>
                </a:solidFill>
                <a:latin typeface="+mj-lt"/>
                <a:ea typeface="+mj-ea"/>
                <a:cs typeface="+mj-cs"/>
              </a:rPr>
              <a:t>  </a:t>
            </a:r>
            <a:r>
              <a:rPr lang="de-DE" sz="1300" kern="0" dirty="0" err="1">
                <a:solidFill>
                  <a:schemeClr val="tx2"/>
                </a:solidFill>
                <a:latin typeface="+mj-lt"/>
                <a:ea typeface="+mj-ea"/>
                <a:cs typeface="+mj-cs"/>
              </a:rPr>
              <a:t>software</a:t>
            </a:r>
            <a:r>
              <a:rPr lang="de-DE" sz="1300" kern="0" dirty="0">
                <a:solidFill>
                  <a:schemeClr val="tx2"/>
                </a:solidFill>
                <a:latin typeface="+mj-lt"/>
                <a:ea typeface="+mj-ea"/>
                <a:cs typeface="+mj-cs"/>
              </a:rPr>
              <a:t> | </a:t>
            </a:r>
            <a:r>
              <a:rPr lang="de-DE" sz="1300" kern="0" dirty="0" err="1">
                <a:solidFill>
                  <a:schemeClr val="tx2"/>
                </a:solidFill>
                <a:latin typeface="+mj-lt"/>
                <a:ea typeface="+mj-ea"/>
                <a:cs typeface="+mj-cs"/>
              </a:rPr>
              <a:t>seminare</a:t>
            </a:r>
            <a:r>
              <a:rPr lang="de-DE" sz="1300" kern="0" dirty="0">
                <a:solidFill>
                  <a:schemeClr val="tx2"/>
                </a:solidFill>
              </a:rPr>
              <a:t> | </a:t>
            </a:r>
            <a:r>
              <a:rPr lang="de-DE" sz="1300" kern="0" dirty="0" err="1">
                <a:solidFill>
                  <a:schemeClr val="tx2"/>
                </a:solidFill>
                <a:latin typeface="+mj-lt"/>
                <a:ea typeface="+mj-ea"/>
                <a:cs typeface="+mj-cs"/>
              </a:rPr>
              <a:t>verlag</a:t>
            </a:r>
            <a:r>
              <a:rPr lang="de-DE" sz="1300" kern="0" dirty="0">
                <a:solidFill>
                  <a:schemeClr val="tx2"/>
                </a:solidFill>
              </a:rPr>
              <a:t> | </a:t>
            </a:r>
            <a:r>
              <a:rPr lang="de-DE" sz="1300" kern="0" dirty="0" err="1">
                <a:solidFill>
                  <a:schemeClr val="tx2"/>
                </a:solidFill>
                <a:latin typeface="+mj-lt"/>
                <a:ea typeface="+mj-ea"/>
                <a:cs typeface="+mj-cs"/>
              </a:rPr>
              <a:t>consulting</a:t>
            </a:r>
            <a:r>
              <a:rPr lang="de-DE" sz="1300" kern="0" dirty="0">
                <a:solidFill>
                  <a:schemeClr val="tx2"/>
                </a:solidFill>
              </a:rPr>
              <a:t> | </a:t>
            </a:r>
            <a:r>
              <a:rPr lang="de-DE" sz="1300" kern="0" dirty="0">
                <a:solidFill>
                  <a:schemeClr val="tx2"/>
                </a:solidFill>
                <a:latin typeface="+mj-lt"/>
                <a:ea typeface="+mj-ea"/>
                <a:cs typeface="+mj-cs"/>
              </a:rPr>
              <a:t>pmtools.eu   	</a:t>
            </a:r>
            <a:r>
              <a:rPr lang="de-DE" sz="1300" kern="0" dirty="0" err="1">
                <a:solidFill>
                  <a:schemeClr val="tx2"/>
                </a:solidFill>
                <a:latin typeface="+mj-lt"/>
                <a:ea typeface="+mj-ea"/>
                <a:cs typeface="+mj-cs"/>
              </a:rPr>
              <a:t>about</a:t>
            </a:r>
            <a:r>
              <a:rPr lang="de-DE" sz="1300" kern="0" dirty="0">
                <a:solidFill>
                  <a:schemeClr val="tx2"/>
                </a:solidFill>
                <a:latin typeface="+mj-lt"/>
                <a:ea typeface="+mj-ea"/>
                <a:cs typeface="+mj-cs"/>
              </a:rPr>
              <a:t> 40 </a:t>
            </a:r>
            <a:r>
              <a:rPr lang="de-DE" sz="1300" kern="0" dirty="0" err="1">
                <a:solidFill>
                  <a:schemeClr val="tx2"/>
                </a:solidFill>
                <a:latin typeface="+mj-lt"/>
                <a:ea typeface="+mj-ea"/>
                <a:cs typeface="+mj-cs"/>
              </a:rPr>
              <a:t>seminars</a:t>
            </a:r>
            <a:r>
              <a:rPr lang="de-DE" sz="1300" kern="0" dirty="0">
                <a:solidFill>
                  <a:schemeClr val="tx2"/>
                </a:solidFill>
                <a:latin typeface="+mj-lt"/>
                <a:ea typeface="+mj-ea"/>
                <a:cs typeface="+mj-cs"/>
              </a:rPr>
              <a:t> p.a.	</a:t>
            </a:r>
            <a:r>
              <a:rPr lang="de-DE" sz="1300" kern="0" dirty="0" err="1">
                <a:solidFill>
                  <a:schemeClr val="tx2"/>
                </a:solidFill>
              </a:rPr>
              <a:t>about</a:t>
            </a:r>
            <a:r>
              <a:rPr lang="de-DE" sz="1300" kern="0" dirty="0">
                <a:solidFill>
                  <a:schemeClr val="tx2"/>
                </a:solidFill>
              </a:rPr>
              <a:t> 50 </a:t>
            </a:r>
            <a:r>
              <a:rPr lang="de-DE" sz="1300" kern="0" dirty="0" err="1">
                <a:solidFill>
                  <a:schemeClr val="tx2"/>
                </a:solidFill>
              </a:rPr>
              <a:t>prof.publications</a:t>
            </a:r>
            <a:endParaRPr lang="de-DE" sz="1300" kern="0" dirty="0">
              <a:solidFill>
                <a:schemeClr val="tx2"/>
              </a:solidFill>
              <a:latin typeface="+mj-lt"/>
              <a:ea typeface="+mj-ea"/>
              <a:cs typeface="+mj-cs"/>
            </a:endParaRPr>
          </a:p>
          <a:p>
            <a:pPr>
              <a:tabLst>
                <a:tab pos="4667250" algn="l"/>
                <a:tab pos="6819900" algn="r"/>
                <a:tab pos="7086600" algn="l"/>
              </a:tabLst>
              <a:defRPr/>
            </a:pPr>
            <a:r>
              <a:rPr lang="de-DE" sz="1300" kern="0" dirty="0">
                <a:solidFill>
                  <a:schemeClr val="tx2"/>
                </a:solidFill>
                <a:latin typeface="+mj-lt"/>
                <a:ea typeface="+mj-ea"/>
                <a:cs typeface="+mj-cs"/>
              </a:rPr>
              <a:t>1070 Wien, Schottenfeldgasse 49 </a:t>
            </a:r>
            <a:r>
              <a:rPr lang="de-DE" sz="1300" kern="0" dirty="0">
                <a:solidFill>
                  <a:schemeClr val="tx2"/>
                </a:solidFill>
                <a:latin typeface="+mj-lt"/>
                <a:ea typeface="+mj-ea"/>
                <a:cs typeface="+mj-cs"/>
                <a:hlinkClick r:id="rId6"/>
              </a:rPr>
              <a:t>www.pmtools.eu</a:t>
            </a:r>
            <a:r>
              <a:rPr lang="de-DE" sz="1300" kern="0" dirty="0">
                <a:solidFill>
                  <a:schemeClr val="tx2"/>
                </a:solidFill>
                <a:latin typeface="+mj-lt"/>
                <a:ea typeface="+mj-ea"/>
                <a:cs typeface="+mj-cs"/>
              </a:rPr>
              <a:t>	1 BPM </a:t>
            </a:r>
            <a:r>
              <a:rPr lang="de-DE" sz="1300" kern="0" dirty="0" err="1">
                <a:solidFill>
                  <a:schemeClr val="tx2"/>
                </a:solidFill>
                <a:latin typeface="+mj-lt"/>
                <a:ea typeface="+mj-ea"/>
                <a:cs typeface="+mj-cs"/>
              </a:rPr>
              <a:t>course</a:t>
            </a:r>
            <a:r>
              <a:rPr lang="de-DE" sz="1300" kern="0" dirty="0">
                <a:solidFill>
                  <a:schemeClr val="tx2"/>
                </a:solidFill>
                <a:latin typeface="+mj-lt"/>
                <a:ea typeface="+mj-ea"/>
                <a:cs typeface="+mj-cs"/>
              </a:rPr>
              <a:t> p.a.	</a:t>
            </a:r>
          </a:p>
          <a:p>
            <a:pPr>
              <a:defRPr/>
            </a:pPr>
            <a:endParaRPr lang="de-DE" sz="1300" kern="0" dirty="0">
              <a:solidFill>
                <a:schemeClr val="tx2"/>
              </a:solidFill>
              <a:latin typeface="+mj-lt"/>
              <a:ea typeface="+mj-ea"/>
              <a:cs typeface="+mj-cs"/>
            </a:endParaRPr>
          </a:p>
          <a:p>
            <a:pPr>
              <a:defRPr/>
            </a:pPr>
            <a:r>
              <a:rPr lang="de-DE" sz="1300" kern="0" dirty="0">
                <a:solidFill>
                  <a:schemeClr val="tx2"/>
                </a:solidFill>
                <a:latin typeface="+mj-lt"/>
                <a:ea typeface="+mj-ea"/>
                <a:cs typeface="+mj-cs"/>
              </a:rPr>
              <a:t>Hans Lechner Architekten GmbH, </a:t>
            </a:r>
          </a:p>
          <a:p>
            <a:pPr>
              <a:defRPr/>
            </a:pPr>
            <a:r>
              <a:rPr lang="de-DE" sz="1300" kern="0" dirty="0">
                <a:solidFill>
                  <a:schemeClr val="tx2"/>
                </a:solidFill>
                <a:latin typeface="+mj-lt"/>
                <a:ea typeface="+mj-ea"/>
                <a:cs typeface="+mj-cs"/>
              </a:rPr>
              <a:t>D-80807 München, </a:t>
            </a:r>
            <a:r>
              <a:rPr lang="de-DE" sz="1300" kern="0" dirty="0">
                <a:solidFill>
                  <a:schemeClr val="tx2"/>
                </a:solidFill>
                <a:cs typeface="+mn-cs"/>
              </a:rPr>
              <a:t>Leopoldstr. 244</a:t>
            </a:r>
            <a:endParaRPr lang="de-DE" sz="1300" kern="0" dirty="0">
              <a:solidFill>
                <a:schemeClr val="tx2"/>
              </a:solidFill>
              <a:latin typeface="+mj-lt"/>
              <a:ea typeface="+mj-ea"/>
              <a:cs typeface="+mj-cs"/>
            </a:endParaRPr>
          </a:p>
          <a:p>
            <a:pPr>
              <a:defRPr/>
            </a:pPr>
            <a:r>
              <a:rPr lang="de-DE" sz="1300" kern="0" dirty="0">
                <a:solidFill>
                  <a:schemeClr val="tx2"/>
                </a:solidFill>
                <a:latin typeface="+mj-lt"/>
                <a:ea typeface="+mj-ea"/>
                <a:cs typeface="+mj-cs"/>
              </a:rPr>
              <a:t> </a:t>
            </a:r>
          </a:p>
          <a:p>
            <a:pPr>
              <a:defRPr/>
            </a:pPr>
            <a:r>
              <a:rPr lang="de-DE" sz="1300" kern="0" dirty="0">
                <a:solidFill>
                  <a:schemeClr val="tx2"/>
                </a:solidFill>
                <a:latin typeface="+mj-lt"/>
                <a:ea typeface="+mj-ea"/>
                <a:cs typeface="+mj-cs"/>
              </a:rPr>
              <a:t>FRA:GEN Generalsteuerung Realisierung</a:t>
            </a:r>
          </a:p>
          <a:p>
            <a:pPr>
              <a:defRPr/>
            </a:pPr>
            <a:r>
              <a:rPr lang="en-US" sz="1300" kern="0" dirty="0">
                <a:solidFill>
                  <a:schemeClr val="tx2"/>
                </a:solidFill>
                <a:latin typeface="+mj-lt"/>
                <a:ea typeface="+mj-ea"/>
                <a:cs typeface="+mj-cs"/>
              </a:rPr>
              <a:t>focus-pm GmbH</a:t>
            </a:r>
            <a:r>
              <a:rPr lang="de-DE" sz="1300" kern="0" dirty="0">
                <a:solidFill>
                  <a:schemeClr val="tx2"/>
                </a:solidFill>
                <a:latin typeface="+mj-lt"/>
                <a:ea typeface="+mj-ea"/>
                <a:cs typeface="+mj-cs"/>
              </a:rPr>
              <a:t>, Rödelheimer Bahnweg 21-23</a:t>
            </a:r>
            <a:br>
              <a:rPr lang="de-DE" sz="1300" kern="0" dirty="0">
                <a:solidFill>
                  <a:schemeClr val="tx2"/>
                </a:solidFill>
                <a:latin typeface="+mj-lt"/>
                <a:ea typeface="+mj-ea"/>
                <a:cs typeface="+mj-cs"/>
              </a:rPr>
            </a:br>
            <a:r>
              <a:rPr lang="de-DE" sz="1300" kern="0" dirty="0">
                <a:solidFill>
                  <a:schemeClr val="tx2"/>
                </a:solidFill>
                <a:latin typeface="+mj-lt"/>
                <a:ea typeface="+mj-ea"/>
                <a:cs typeface="+mj-cs"/>
              </a:rPr>
              <a:t>D-60489 Frankfurt am Main</a:t>
            </a:r>
          </a:p>
        </p:txBody>
      </p:sp>
      <p:pic>
        <p:nvPicPr>
          <p:cNvPr id="6150" name="Grafik 5" descr="A _1236364.jpg"/>
          <p:cNvPicPr>
            <a:picLocks noChangeAspect="1"/>
          </p:cNvPicPr>
          <p:nvPr/>
        </p:nvPicPr>
        <p:blipFill>
          <a:blip r:embed="rId7">
            <a:extLst>
              <a:ext uri="{28A0092B-C50C-407E-A947-70E740481C1C}">
                <a14:useLocalDpi xmlns:a14="http://schemas.microsoft.com/office/drawing/2010/main" val="0"/>
              </a:ext>
            </a:extLst>
          </a:blip>
          <a:srcRect l="5261" r="17458"/>
          <a:stretch>
            <a:fillRect/>
          </a:stretch>
        </p:blipFill>
        <p:spPr bwMode="auto">
          <a:xfrm>
            <a:off x="6964363" y="906463"/>
            <a:ext cx="1995487" cy="201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7637463" y="509588"/>
            <a:ext cx="153987" cy="163512"/>
          </a:xfrm>
          <a:prstGeom prst="rect">
            <a:avLst/>
          </a:prstGeom>
          <a:noFill/>
          <a:ln w="6350">
            <a:solidFill>
              <a:schemeClr val="bg1">
                <a:lumMod val="50000"/>
              </a:schemeClr>
            </a:solidFill>
            <a:prstDash val="dash"/>
            <a:miter lim="800000"/>
            <a:headEnd/>
            <a:tailEnd/>
          </a:ln>
        </p:spPr>
        <p:txBody>
          <a:bodyPr lIns="33059" tIns="0" rIns="33059" bIns="0" anchor="ctr"/>
          <a:lstStyle>
            <a:lvl1pPr marL="398463" indent="-398463">
              <a:buFont typeface="+mj-lt"/>
              <a:buAutoNum type="arabicPeriod"/>
              <a:defRPr sz="1400"/>
            </a:lvl1pPr>
          </a:lstStyle>
          <a:p>
            <a:pPr marL="332379" indent="-332379" defTabSz="839694" eaLnBrk="0" hangingPunct="0">
              <a:tabLst>
                <a:tab pos="3291715" algn="l"/>
                <a:tab pos="3791742" algn="l"/>
              </a:tabLst>
              <a:defRPr/>
            </a:pPr>
            <a:endParaRPr lang="de-AT" sz="1100" kern="0" dirty="0">
              <a:solidFill>
                <a:schemeClr val="tx1">
                  <a:lumMod val="50000"/>
                  <a:lumOff val="50000"/>
                </a:schemeClr>
              </a:solidFill>
              <a:cs typeface="+mn-cs"/>
            </a:endParaRPr>
          </a:p>
        </p:txBody>
      </p:sp>
      <p:sp>
        <p:nvSpPr>
          <p:cNvPr id="7" name="Rectangle 2"/>
          <p:cNvSpPr txBox="1">
            <a:spLocks noChangeArrowheads="1"/>
          </p:cNvSpPr>
          <p:nvPr/>
        </p:nvSpPr>
        <p:spPr bwMode="auto">
          <a:xfrm>
            <a:off x="7637463" y="509588"/>
            <a:ext cx="153987" cy="163512"/>
          </a:xfrm>
          <a:prstGeom prst="rect">
            <a:avLst/>
          </a:prstGeom>
          <a:solidFill>
            <a:srgbClr val="E6E6E6"/>
          </a:solidFill>
          <a:ln w="6350">
            <a:solidFill>
              <a:schemeClr val="bg1">
                <a:lumMod val="50000"/>
              </a:schemeClr>
            </a:solidFill>
            <a:miter lim="800000"/>
            <a:headEnd/>
            <a:tailEnd/>
          </a:ln>
        </p:spPr>
        <p:txBody>
          <a:bodyPr lIns="33059" tIns="0" rIns="33059" bIns="0" anchor="ctr"/>
          <a:lstStyle>
            <a:lvl1pPr marL="398463" indent="-398463">
              <a:buFont typeface="+mj-lt"/>
              <a:buAutoNum type="arabicPeriod"/>
              <a:defRPr sz="1400"/>
            </a:lvl1pPr>
          </a:lstStyle>
          <a:p>
            <a:pPr marL="332379" indent="-332379" defTabSz="839694" eaLnBrk="0" hangingPunct="0">
              <a:tabLst>
                <a:tab pos="3291715" algn="l"/>
                <a:tab pos="3791742" algn="l"/>
              </a:tabLst>
              <a:defRPr/>
            </a:pPr>
            <a:endParaRPr lang="de-AT" sz="1100" kern="0" dirty="0">
              <a:solidFill>
                <a:schemeClr val="tx1">
                  <a:lumMod val="50000"/>
                  <a:lumOff val="50000"/>
                </a:schemeClr>
              </a:solidFill>
              <a:cs typeface="+mn-cs"/>
            </a:endParaRPr>
          </a:p>
        </p:txBody>
      </p:sp>
      <p:sp>
        <p:nvSpPr>
          <p:cNvPr id="10" name="Rectangle 2"/>
          <p:cNvSpPr txBox="1">
            <a:spLocks noChangeArrowheads="1"/>
          </p:cNvSpPr>
          <p:nvPr/>
        </p:nvSpPr>
        <p:spPr bwMode="auto">
          <a:xfrm>
            <a:off x="7829550" y="508000"/>
            <a:ext cx="153988" cy="163513"/>
          </a:xfrm>
          <a:prstGeom prst="rect">
            <a:avLst/>
          </a:prstGeom>
          <a:noFill/>
          <a:ln w="6350">
            <a:solidFill>
              <a:schemeClr val="bg1">
                <a:lumMod val="50000"/>
              </a:schemeClr>
            </a:solidFill>
            <a:prstDash val="dash"/>
            <a:miter lim="800000"/>
            <a:headEnd/>
            <a:tailEnd/>
          </a:ln>
        </p:spPr>
        <p:txBody>
          <a:bodyPr lIns="33059" tIns="0" rIns="33059" bIns="0" anchor="ctr"/>
          <a:lstStyle>
            <a:lvl1pPr marL="398463" indent="-398463">
              <a:buFont typeface="+mj-lt"/>
              <a:buAutoNum type="arabicPeriod"/>
              <a:defRPr sz="1400"/>
            </a:lvl1pPr>
          </a:lstStyle>
          <a:p>
            <a:pPr marL="332379" indent="-332379" defTabSz="839694" eaLnBrk="0" hangingPunct="0">
              <a:tabLst>
                <a:tab pos="3291715" algn="l"/>
                <a:tab pos="3791742" algn="l"/>
              </a:tabLst>
              <a:defRPr/>
            </a:pPr>
            <a:endParaRPr lang="de-AT" sz="1100" kern="0" dirty="0">
              <a:solidFill>
                <a:schemeClr val="tx1">
                  <a:lumMod val="50000"/>
                  <a:lumOff val="50000"/>
                </a:schemeClr>
              </a:solidFill>
              <a:cs typeface="+mn-cs"/>
            </a:endParaRPr>
          </a:p>
        </p:txBody>
      </p:sp>
      <p:sp>
        <p:nvSpPr>
          <p:cNvPr id="11" name="Rectangle 2"/>
          <p:cNvSpPr txBox="1">
            <a:spLocks noChangeArrowheads="1"/>
          </p:cNvSpPr>
          <p:nvPr/>
        </p:nvSpPr>
        <p:spPr bwMode="auto">
          <a:xfrm>
            <a:off x="7829550" y="508000"/>
            <a:ext cx="153988" cy="163513"/>
          </a:xfrm>
          <a:prstGeom prst="rect">
            <a:avLst/>
          </a:prstGeom>
          <a:solidFill>
            <a:srgbClr val="E6E6E6"/>
          </a:solidFill>
          <a:ln w="6350">
            <a:solidFill>
              <a:schemeClr val="bg1">
                <a:lumMod val="50000"/>
              </a:schemeClr>
            </a:solidFill>
            <a:miter lim="800000"/>
            <a:headEnd/>
            <a:tailEnd/>
          </a:ln>
        </p:spPr>
        <p:txBody>
          <a:bodyPr lIns="33059" tIns="0" rIns="33059" bIns="0" anchor="ctr"/>
          <a:lstStyle>
            <a:lvl1pPr marL="398463" indent="-398463">
              <a:buFont typeface="+mj-lt"/>
              <a:buAutoNum type="arabicPeriod"/>
              <a:defRPr sz="1400"/>
            </a:lvl1pPr>
          </a:lstStyle>
          <a:p>
            <a:pPr marL="332379" indent="-332379" defTabSz="839694" eaLnBrk="0" hangingPunct="0">
              <a:tabLst>
                <a:tab pos="3291715" algn="l"/>
                <a:tab pos="3791742" algn="l"/>
              </a:tabLst>
              <a:defRPr/>
            </a:pPr>
            <a:endParaRPr lang="de-AT" sz="1100" kern="0" dirty="0">
              <a:solidFill>
                <a:schemeClr val="tx1">
                  <a:lumMod val="50000"/>
                  <a:lumOff val="50000"/>
                </a:schemeClr>
              </a:solidFill>
              <a:cs typeface="+mn-cs"/>
            </a:endParaRPr>
          </a:p>
        </p:txBody>
      </p:sp>
      <p:sp>
        <p:nvSpPr>
          <p:cNvPr id="13" name="Rectangle 2"/>
          <p:cNvSpPr txBox="1">
            <a:spLocks noChangeArrowheads="1"/>
          </p:cNvSpPr>
          <p:nvPr/>
        </p:nvSpPr>
        <p:spPr bwMode="auto">
          <a:xfrm>
            <a:off x="7429500" y="509588"/>
            <a:ext cx="153988" cy="163512"/>
          </a:xfrm>
          <a:prstGeom prst="rect">
            <a:avLst/>
          </a:prstGeom>
          <a:noFill/>
          <a:ln w="6350">
            <a:solidFill>
              <a:schemeClr val="bg1">
                <a:lumMod val="50000"/>
              </a:schemeClr>
            </a:solidFill>
            <a:prstDash val="dash"/>
            <a:miter lim="800000"/>
            <a:headEnd/>
            <a:tailEnd/>
          </a:ln>
        </p:spPr>
        <p:txBody>
          <a:bodyPr lIns="33059" tIns="0" rIns="33059" bIns="0" anchor="ctr"/>
          <a:lstStyle>
            <a:lvl1pPr marL="398463" indent="-398463">
              <a:buFont typeface="+mj-lt"/>
              <a:buAutoNum type="arabicPeriod"/>
              <a:defRPr sz="1400"/>
            </a:lvl1pPr>
          </a:lstStyle>
          <a:p>
            <a:pPr marL="332379" indent="-332379" defTabSz="839694" eaLnBrk="0" hangingPunct="0">
              <a:tabLst>
                <a:tab pos="3291715" algn="l"/>
                <a:tab pos="3791742" algn="l"/>
              </a:tabLst>
              <a:defRPr/>
            </a:pPr>
            <a:endParaRPr lang="de-AT" sz="1100" kern="0" dirty="0">
              <a:solidFill>
                <a:schemeClr val="tx1">
                  <a:lumMod val="50000"/>
                  <a:lumOff val="50000"/>
                </a:schemeClr>
              </a:solidFill>
              <a:cs typeface="+mn-cs"/>
            </a:endParaRPr>
          </a:p>
        </p:txBody>
      </p:sp>
      <p:sp>
        <p:nvSpPr>
          <p:cNvPr id="14" name="Rectangle 2"/>
          <p:cNvSpPr txBox="1">
            <a:spLocks noChangeArrowheads="1"/>
          </p:cNvSpPr>
          <p:nvPr/>
        </p:nvSpPr>
        <p:spPr bwMode="auto">
          <a:xfrm>
            <a:off x="7429500" y="509588"/>
            <a:ext cx="153988" cy="163512"/>
          </a:xfrm>
          <a:prstGeom prst="rect">
            <a:avLst/>
          </a:prstGeom>
          <a:solidFill>
            <a:srgbClr val="E6E6E6"/>
          </a:solidFill>
          <a:ln w="6350">
            <a:solidFill>
              <a:schemeClr val="bg1">
                <a:lumMod val="50000"/>
              </a:schemeClr>
            </a:solidFill>
            <a:miter lim="800000"/>
            <a:headEnd/>
            <a:tailEnd/>
          </a:ln>
        </p:spPr>
        <p:txBody>
          <a:bodyPr lIns="33059" tIns="0" rIns="33059" bIns="0" anchor="ctr"/>
          <a:lstStyle>
            <a:lvl1pPr marL="398463" indent="-398463">
              <a:buFont typeface="+mj-lt"/>
              <a:buAutoNum type="arabicPeriod"/>
              <a:defRPr sz="1400"/>
            </a:lvl1pPr>
          </a:lstStyle>
          <a:p>
            <a:pPr marL="332379" indent="-332379" defTabSz="839694" eaLnBrk="0" hangingPunct="0">
              <a:tabLst>
                <a:tab pos="3291715" algn="l"/>
                <a:tab pos="3791742" algn="l"/>
              </a:tabLst>
              <a:defRPr/>
            </a:pPr>
            <a:endParaRPr lang="de-AT" sz="1100" kern="0" dirty="0">
              <a:solidFill>
                <a:schemeClr val="tx1">
                  <a:lumMod val="50000"/>
                  <a:lumOff val="50000"/>
                </a:schemeClr>
              </a:solidFill>
              <a:cs typeface="+mn-cs"/>
            </a:endParaRPr>
          </a:p>
        </p:txBody>
      </p:sp>
      <p:pic>
        <p:nvPicPr>
          <p:cNvPr id="6157" name="Grafik 14"/>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956425" y="4392613"/>
            <a:ext cx="1458913" cy="1989137"/>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6158"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19688" y="4394200"/>
            <a:ext cx="1252537" cy="1987550"/>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animBg="1"/>
      <p:bldP spid="9" grpId="0" animBg="1"/>
      <p:bldP spid="7" grpId="0" animBg="1"/>
      <p:bldP spid="11"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1"/>
          <p:cNvSpPr>
            <a:spLocks noGrp="1" noChangeArrowheads="1"/>
          </p:cNvSpPr>
          <p:nvPr>
            <p:ph type="title"/>
          </p:nvPr>
        </p:nvSpPr>
        <p:spPr/>
        <p:txBody>
          <a:bodyPr/>
          <a:lstStyle/>
          <a:p>
            <a:pPr eaLnBrk="1" hangingPunct="1"/>
            <a:r>
              <a:rPr lang="de-DE" altLang="de-DE" smtClean="0"/>
              <a:t>relationship between quality and price</a:t>
            </a:r>
            <a:endParaRPr lang="de-AT" altLang="de-DE" smtClean="0"/>
          </a:p>
        </p:txBody>
      </p:sp>
      <p:sp>
        <p:nvSpPr>
          <p:cNvPr id="24579" name="Textfeld 8"/>
          <p:cNvSpPr txBox="1">
            <a:spLocks noChangeArrowheads="1"/>
          </p:cNvSpPr>
          <p:nvPr/>
        </p:nvSpPr>
        <p:spPr bwMode="auto">
          <a:xfrm>
            <a:off x="360363" y="1196975"/>
            <a:ext cx="8501062"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ct val="20000"/>
              </a:spcBef>
              <a:spcAft>
                <a:spcPct val="0"/>
              </a:spcAft>
            </a:pPr>
            <a:r>
              <a:rPr lang="en-GB" altLang="de-DE" sz="1800"/>
              <a:t>Larger parts of  the planner’s services, such as intelligent tender documentation, well-considered awarding of contracts, consistent  invoicing or representing the standpoint of the client, depend on sufficient fees for the planner. </a:t>
            </a:r>
            <a:endParaRPr lang="de-DE" altLang="de-DE" sz="1800"/>
          </a:p>
          <a:p>
            <a:pPr>
              <a:spcBef>
                <a:spcPts val="1800"/>
              </a:spcBef>
              <a:spcAft>
                <a:spcPct val="0"/>
              </a:spcAft>
            </a:pPr>
            <a:r>
              <a:rPr lang="en-GB" altLang="de-DE" sz="1800"/>
              <a:t>Many clients regard this with suspicion. </a:t>
            </a:r>
            <a:br>
              <a:rPr lang="en-GB" altLang="de-DE" sz="1800"/>
            </a:br>
            <a:r>
              <a:rPr lang="en-GB" altLang="de-DE" sz="1800"/>
              <a:t>That a good part of a fee cannot be checked before the project does not match with the world of quarterly reports and constant efficiency of resources.  </a:t>
            </a:r>
            <a:endParaRPr lang="de-DE" altLang="de-DE" sz="1800"/>
          </a:p>
          <a:p>
            <a:pPr>
              <a:spcBef>
                <a:spcPts val="1800"/>
              </a:spcBef>
              <a:spcAft>
                <a:spcPct val="0"/>
              </a:spcAft>
            </a:pPr>
            <a:r>
              <a:rPr lang="en-GB" altLang="de-DE" sz="1800"/>
              <a:t>With few exceptions saving has become today a kind of reflex. </a:t>
            </a:r>
            <a:br>
              <a:rPr lang="en-GB" altLang="de-DE" sz="1800"/>
            </a:br>
            <a:r>
              <a:rPr lang="en-GB" altLang="de-DE" sz="1800"/>
              <a:t>Savings of 30 % in architects' fees reduces the overall cost of a building by 2 % but adds to the overall costs between 5-10 % - for additional contracts - for additional work, because the strength and resources to oppose such claims are missing. </a:t>
            </a:r>
            <a:endParaRPr lang="de-DE" altLang="de-DE" sz="1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1"/>
          <p:cNvSpPr>
            <a:spLocks noGrp="1" noChangeArrowheads="1"/>
          </p:cNvSpPr>
          <p:nvPr>
            <p:ph type="title"/>
          </p:nvPr>
        </p:nvSpPr>
        <p:spPr/>
        <p:txBody>
          <a:bodyPr/>
          <a:lstStyle/>
          <a:p>
            <a:pPr eaLnBrk="1" hangingPunct="1"/>
            <a:r>
              <a:rPr lang="de-DE" altLang="de-DE" smtClean="0"/>
              <a:t>relationship between the method of awarding an remuneration</a:t>
            </a:r>
            <a:endParaRPr lang="de-AT" altLang="de-DE" smtClean="0"/>
          </a:p>
        </p:txBody>
      </p:sp>
      <p:sp>
        <p:nvSpPr>
          <p:cNvPr id="25603" name="Textfeld 8"/>
          <p:cNvSpPr txBox="1">
            <a:spLocks noChangeArrowheads="1"/>
          </p:cNvSpPr>
          <p:nvPr/>
        </p:nvSpPr>
        <p:spPr bwMode="auto">
          <a:xfrm>
            <a:off x="360363" y="1196975"/>
            <a:ext cx="8501062" cy="476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ct val="20000"/>
              </a:spcBef>
              <a:spcAft>
                <a:spcPct val="0"/>
              </a:spcAft>
            </a:pPr>
            <a:r>
              <a:rPr lang="en-GB" altLang="de-DE" sz="1800"/>
              <a:t>To give an example for the consequences of the price competition: </a:t>
            </a:r>
          </a:p>
          <a:p>
            <a:pPr>
              <a:spcBef>
                <a:spcPts val="1800"/>
              </a:spcBef>
              <a:spcAft>
                <a:spcPct val="0"/>
              </a:spcAft>
            </a:pPr>
            <a:r>
              <a:rPr lang="en-GB" altLang="de-DE" sz="1800"/>
              <a:t>In 1991 Austria left the path of legally binding fees. </a:t>
            </a:r>
          </a:p>
          <a:p>
            <a:pPr>
              <a:spcBef>
                <a:spcPts val="300"/>
              </a:spcBef>
              <a:spcAft>
                <a:spcPct val="0"/>
              </a:spcAft>
            </a:pPr>
            <a:r>
              <a:rPr lang="en-GB" altLang="de-DE" sz="1800"/>
              <a:t>The price competition was introduced as quickly as possible into the field of specialist planning for building services. </a:t>
            </a:r>
          </a:p>
          <a:p>
            <a:pPr>
              <a:spcBef>
                <a:spcPts val="300"/>
              </a:spcBef>
              <a:spcAft>
                <a:spcPct val="0"/>
              </a:spcAft>
            </a:pPr>
            <a:r>
              <a:rPr lang="en-GB" altLang="de-DE" sz="1800"/>
              <a:t>Today we can see that hardly any qualified building services (HVACR) office can be found for commissions above the level of housing/residential buildings.</a:t>
            </a:r>
          </a:p>
          <a:p>
            <a:pPr>
              <a:spcBef>
                <a:spcPts val="300"/>
              </a:spcBef>
              <a:spcAft>
                <a:spcPct val="0"/>
              </a:spcAft>
            </a:pPr>
            <a:r>
              <a:rPr lang="en-GB" altLang="de-DE" sz="1800"/>
              <a:t>The result is extreme difficulty in carrying out complex projects, </a:t>
            </a:r>
            <a:br>
              <a:rPr lang="en-GB" altLang="de-DE" sz="1800"/>
            </a:br>
            <a:r>
              <a:rPr lang="en-GB" altLang="de-DE" sz="1800"/>
              <a:t>aggressive claims by the executing firms, </a:t>
            </a:r>
            <a:br>
              <a:rPr lang="en-GB" altLang="de-DE" sz="1800"/>
            </a:br>
            <a:r>
              <a:rPr lang="en-GB" altLang="de-DE" sz="1800"/>
              <a:t>and in the end the costs in carrying out the work often double.</a:t>
            </a:r>
          </a:p>
          <a:p>
            <a:pPr>
              <a:spcBef>
                <a:spcPts val="300"/>
              </a:spcBef>
              <a:spcAft>
                <a:spcPct val="0"/>
              </a:spcAft>
            </a:pPr>
            <a:r>
              <a:rPr lang="en-GB" altLang="de-DE" sz="1800"/>
              <a:t>The use of price competition was leading to a clear reduction of quality. </a:t>
            </a:r>
          </a:p>
          <a:p>
            <a:pPr>
              <a:spcBef>
                <a:spcPts val="300"/>
              </a:spcBef>
              <a:spcAft>
                <a:spcPct val="0"/>
              </a:spcAft>
            </a:pPr>
            <a:endParaRPr lang="en-GB" altLang="de-DE" sz="1800"/>
          </a:p>
          <a:p>
            <a:pPr>
              <a:spcBef>
                <a:spcPts val="1800"/>
              </a:spcBef>
              <a:spcAft>
                <a:spcPct val="0"/>
              </a:spcAft>
            </a:pPr>
            <a:r>
              <a:rPr lang="en-GB" altLang="de-DE" sz="1800"/>
              <a:t>The planners in Austria could only envy their German fellows.</a:t>
            </a:r>
          </a:p>
          <a:p>
            <a:pPr>
              <a:spcBef>
                <a:spcPct val="20000"/>
              </a:spcBef>
            </a:pPr>
            <a:endParaRPr lang="de-DE" altLang="de-DE" sz="1800"/>
          </a:p>
          <a:p>
            <a:pPr>
              <a:spcBef>
                <a:spcPct val="20000"/>
              </a:spcBef>
            </a:pPr>
            <a:endParaRPr lang="de-DE" altLang="de-DE" sz="1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1"/>
          <p:cNvSpPr>
            <a:spLocks noGrp="1" noChangeArrowheads="1"/>
          </p:cNvSpPr>
          <p:nvPr>
            <p:ph type="title"/>
          </p:nvPr>
        </p:nvSpPr>
        <p:spPr/>
        <p:txBody>
          <a:bodyPr/>
          <a:lstStyle/>
          <a:p>
            <a:pPr eaLnBrk="1" hangingPunct="1"/>
            <a:r>
              <a:rPr lang="de-DE" altLang="de-DE" smtClean="0"/>
              <a:t>advantages/disadvantages of the business model of the HOAI</a:t>
            </a:r>
            <a:endParaRPr lang="de-AT" altLang="de-DE" smtClean="0"/>
          </a:p>
        </p:txBody>
      </p:sp>
      <p:sp>
        <p:nvSpPr>
          <p:cNvPr id="26627" name="Textfeld 8"/>
          <p:cNvSpPr txBox="1">
            <a:spLocks noChangeArrowheads="1"/>
          </p:cNvSpPr>
          <p:nvPr/>
        </p:nvSpPr>
        <p:spPr bwMode="auto">
          <a:xfrm>
            <a:off x="360363" y="1196975"/>
            <a:ext cx="8501062"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ct val="20000"/>
              </a:spcBef>
              <a:spcAft>
                <a:spcPct val="0"/>
              </a:spcAft>
            </a:pPr>
            <a:r>
              <a:rPr lang="en-GB" altLang="de-DE" sz="1800"/>
              <a:t>Both – HOAI and VOB – are respecting the changeability of planning and construction by calling for draft variations of the design and by allowing the client to make alterations during construction.</a:t>
            </a:r>
          </a:p>
          <a:p>
            <a:pPr>
              <a:spcBef>
                <a:spcPts val="1800"/>
              </a:spcBef>
              <a:spcAft>
                <a:spcPct val="0"/>
              </a:spcAft>
            </a:pPr>
            <a:r>
              <a:rPr lang="en-GB" altLang="de-DE" sz="1800"/>
              <a:t>If the planning cannot be 100% complete by the time contracts are awarded, and as the client needs the freedom to make changes while processing the contract with the executing firms, this makes </a:t>
            </a:r>
            <a:endParaRPr lang="de-DE" altLang="de-DE" sz="1800"/>
          </a:p>
          <a:p>
            <a:pPr lvl="1">
              <a:spcBef>
                <a:spcPts val="300"/>
              </a:spcBef>
            </a:pPr>
            <a:r>
              <a:rPr lang="en-GB" altLang="de-DE" sz="1600"/>
              <a:t>the non-describability of planning all the easier to understand, and</a:t>
            </a:r>
            <a:endParaRPr lang="de-DE" altLang="de-DE" sz="1600"/>
          </a:p>
          <a:p>
            <a:pPr lvl="1">
              <a:spcBef>
                <a:spcPts val="300"/>
              </a:spcBef>
            </a:pPr>
            <a:r>
              <a:rPr lang="en-GB" altLang="de-DE" sz="1600"/>
              <a:t>it makes more clear that the bonds of trust between the description of services and their remuneration must have significant importance for both - client and planner,</a:t>
            </a:r>
            <a:endParaRPr lang="de-DE" altLang="de-DE" sz="1600"/>
          </a:p>
          <a:p>
            <a:pPr lvl="1">
              <a:spcBef>
                <a:spcPts val="300"/>
              </a:spcBef>
            </a:pPr>
            <a:r>
              <a:rPr lang="en-GB" altLang="de-DE" sz="1600"/>
              <a:t>and that the hypothesis of a price competition for planning services must be wrong. </a:t>
            </a:r>
            <a:endParaRPr lang="de-DE" altLang="de-DE" sz="1600"/>
          </a:p>
          <a:p>
            <a:pPr>
              <a:spcBef>
                <a:spcPct val="20000"/>
              </a:spcBef>
            </a:pPr>
            <a:endParaRPr lang="de-DE" altLang="de-DE" sz="1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1"/>
          <p:cNvSpPr>
            <a:spLocks noGrp="1" noChangeArrowheads="1"/>
          </p:cNvSpPr>
          <p:nvPr>
            <p:ph type="title"/>
          </p:nvPr>
        </p:nvSpPr>
        <p:spPr/>
        <p:txBody>
          <a:bodyPr/>
          <a:lstStyle/>
          <a:p>
            <a:pPr eaLnBrk="1" hangingPunct="1"/>
            <a:r>
              <a:rPr lang="de-DE" altLang="de-DE" smtClean="0"/>
              <a:t>advantages/disadvantages of the business model of the HOAI</a:t>
            </a:r>
            <a:endParaRPr lang="de-AT" altLang="de-DE" smtClean="0"/>
          </a:p>
        </p:txBody>
      </p:sp>
      <p:sp>
        <p:nvSpPr>
          <p:cNvPr id="27651" name="Textfeld 8"/>
          <p:cNvSpPr txBox="1">
            <a:spLocks noChangeArrowheads="1"/>
          </p:cNvSpPr>
          <p:nvPr/>
        </p:nvSpPr>
        <p:spPr bwMode="auto">
          <a:xfrm>
            <a:off x="360363" y="1196975"/>
            <a:ext cx="8501062" cy="407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300"/>
              </a:spcBef>
              <a:spcAft>
                <a:spcPct val="0"/>
              </a:spcAft>
            </a:pPr>
            <a:r>
              <a:rPr lang="en-GB" altLang="de-DE" sz="1800" b="1"/>
              <a:t>So – where do the advantages / disadvantages of a scale of fees lie?</a:t>
            </a:r>
            <a:endParaRPr lang="de-DE" altLang="de-DE" sz="1800" b="1"/>
          </a:p>
          <a:p>
            <a:pPr>
              <a:spcBef>
                <a:spcPts val="300"/>
              </a:spcBef>
              <a:spcAft>
                <a:spcPct val="0"/>
              </a:spcAft>
            </a:pPr>
            <a:r>
              <a:rPr lang="en-GB" altLang="de-DE" sz="1800"/>
              <a:t>A scale of fees, regardless of</a:t>
            </a:r>
            <a:r>
              <a:rPr lang="en-GB" altLang="de-DE" sz="1400"/>
              <a:t>  </a:t>
            </a:r>
            <a:r>
              <a:rPr lang="en-GB" altLang="de-DE" sz="1800"/>
              <a:t>for which profession, defines services and establishes a trustful relationship between service and price (client+tenderer).</a:t>
            </a:r>
          </a:p>
          <a:p>
            <a:pPr>
              <a:spcBef>
                <a:spcPts val="300"/>
              </a:spcBef>
              <a:spcAft>
                <a:spcPct val="0"/>
              </a:spcAft>
            </a:pPr>
            <a:r>
              <a:rPr lang="en-GB" altLang="de-DE" sz="1800"/>
              <a:t>Such a regulation can never cover all possible cases, but it helps to reduce </a:t>
            </a:r>
            <a:br>
              <a:rPr lang="en-GB" altLang="de-DE" sz="1800"/>
            </a:br>
            <a:r>
              <a:rPr lang="en-GB" altLang="de-DE" sz="1800"/>
              <a:t>the diversity to the lowest common denominator. </a:t>
            </a:r>
          </a:p>
          <a:p>
            <a:pPr>
              <a:spcBef>
                <a:spcPts val="300"/>
              </a:spcBef>
              <a:spcAft>
                <a:spcPct val="0"/>
              </a:spcAft>
            </a:pPr>
            <a:r>
              <a:rPr lang="en-GB" altLang="de-DE" sz="1800"/>
              <a:t>For the bulk of projects the resulting fee is a fair one.</a:t>
            </a:r>
            <a:br>
              <a:rPr lang="en-GB" altLang="de-DE" sz="1800"/>
            </a:br>
            <a:r>
              <a:rPr lang="en-GB" altLang="de-DE" sz="1800"/>
              <a:t>At the extremes, both at the top and the bottom, distortions can occur. </a:t>
            </a:r>
            <a:endParaRPr lang="de-DE" altLang="de-DE" sz="1800"/>
          </a:p>
          <a:p>
            <a:pPr>
              <a:spcBef>
                <a:spcPts val="1800"/>
              </a:spcBef>
              <a:spcAft>
                <a:spcPct val="0"/>
              </a:spcAft>
            </a:pPr>
            <a:r>
              <a:rPr lang="en-GB" altLang="de-DE" sz="1800"/>
              <a:t>On looking at an architect's professional life</a:t>
            </a:r>
            <a:br>
              <a:rPr lang="en-GB" altLang="de-DE" sz="1800"/>
            </a:br>
            <a:r>
              <a:rPr lang="en-GB" altLang="de-DE" sz="1800"/>
              <a:t>in the final costing of all the projects he has carried out,</a:t>
            </a:r>
            <a:br>
              <a:rPr lang="en-GB" altLang="de-DE" sz="1800"/>
            </a:br>
            <a:r>
              <a:rPr lang="en-GB" altLang="de-DE" sz="1800"/>
              <a:t>one notes, that in each project the profit is different, or that in a number of projects the fee received</a:t>
            </a:r>
            <a:r>
              <a:rPr lang="en-GB" altLang="de-DE" sz="1400"/>
              <a:t>  </a:t>
            </a:r>
            <a:r>
              <a:rPr lang="en-GB" altLang="de-DE" sz="1800"/>
              <a:t>was inadequate and a loss resulted. </a:t>
            </a:r>
          </a:p>
          <a:p>
            <a:pPr>
              <a:spcBef>
                <a:spcPts val="300"/>
              </a:spcBef>
              <a:spcAft>
                <a:spcPct val="0"/>
              </a:spcAft>
            </a:pPr>
            <a:r>
              <a:rPr lang="en-GB" altLang="de-DE" sz="1800"/>
              <a:t>In the ideal case,  losses ought to be balanced by profits made in other projects, which is a standard business practice.</a:t>
            </a:r>
            <a:endParaRPr lang="de-DE" altLang="de-DE" sz="1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1"/>
          <p:cNvSpPr>
            <a:spLocks noGrp="1" noChangeArrowheads="1"/>
          </p:cNvSpPr>
          <p:nvPr>
            <p:ph type="title"/>
          </p:nvPr>
        </p:nvSpPr>
        <p:spPr/>
        <p:txBody>
          <a:bodyPr/>
          <a:lstStyle/>
          <a:p>
            <a:pPr eaLnBrk="1" hangingPunct="1"/>
            <a:r>
              <a:rPr lang="de-DE" altLang="de-DE" smtClean="0"/>
              <a:t>advantages/disadvantages of the business model of the HOAI</a:t>
            </a:r>
            <a:endParaRPr lang="de-AT" altLang="de-DE" smtClean="0"/>
          </a:p>
        </p:txBody>
      </p:sp>
      <p:sp>
        <p:nvSpPr>
          <p:cNvPr id="28675" name="Textfeld 8"/>
          <p:cNvSpPr txBox="1">
            <a:spLocks noChangeArrowheads="1"/>
          </p:cNvSpPr>
          <p:nvPr/>
        </p:nvSpPr>
        <p:spPr bwMode="auto">
          <a:xfrm>
            <a:off x="360363" y="1196975"/>
            <a:ext cx="8501062"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300"/>
              </a:spcBef>
              <a:spcAft>
                <a:spcPct val="0"/>
              </a:spcAft>
            </a:pPr>
            <a:r>
              <a:rPr lang="en-GB" altLang="de-DE" sz="1800" b="1"/>
              <a:t>Synthesis</a:t>
            </a:r>
            <a:endParaRPr lang="de-DE" altLang="de-DE" sz="1800"/>
          </a:p>
          <a:p>
            <a:pPr>
              <a:spcBef>
                <a:spcPts val="300"/>
              </a:spcBef>
            </a:pPr>
            <a:r>
              <a:rPr lang="en-GB" altLang="de-DE" sz="1800"/>
              <a:t>In case where the planning business has not developed a comparable interactive business model, and clearly works with less depth,</a:t>
            </a:r>
            <a:endParaRPr lang="de-DE" altLang="de-DE" sz="1800"/>
          </a:p>
          <a:p>
            <a:pPr lvl="1">
              <a:spcBef>
                <a:spcPts val="300"/>
              </a:spcBef>
            </a:pPr>
            <a:r>
              <a:rPr lang="en-GB" altLang="de-DE" sz="1600"/>
              <a:t>Costs and profits of those executing the works clearly exceed comparable values in Germany, </a:t>
            </a:r>
            <a:endParaRPr lang="de-DE" altLang="de-DE" sz="1600"/>
          </a:p>
          <a:p>
            <a:pPr lvl="1">
              <a:spcBef>
                <a:spcPts val="300"/>
              </a:spcBef>
            </a:pPr>
            <a:r>
              <a:rPr lang="en-GB" altLang="de-DE" sz="1600"/>
              <a:t>The level of as-built quality declines considerably,</a:t>
            </a:r>
            <a:endParaRPr lang="de-DE" altLang="de-DE" sz="1600"/>
          </a:p>
          <a:p>
            <a:pPr lvl="1">
              <a:spcBef>
                <a:spcPts val="300"/>
              </a:spcBef>
            </a:pPr>
            <a:r>
              <a:rPr lang="en-GB" altLang="de-DE" sz="1600"/>
              <a:t>The overhead costs (of the general contractor), which amount to 20-35%, </a:t>
            </a:r>
            <a:br>
              <a:rPr lang="en-GB" altLang="de-DE" sz="1600"/>
            </a:br>
            <a:r>
              <a:rPr lang="en-GB" altLang="de-DE" sz="1600"/>
              <a:t>are noticeably higher than the planning costs according to HOAI, </a:t>
            </a:r>
            <a:br>
              <a:rPr lang="en-GB" altLang="de-DE" sz="1600"/>
            </a:br>
            <a:r>
              <a:rPr lang="en-GB" altLang="de-DE" sz="1600"/>
              <a:t>which are between 11 and 13 %. </a:t>
            </a:r>
            <a:endParaRPr lang="de-DE" altLang="de-DE" sz="1800"/>
          </a:p>
          <a:p>
            <a:pPr>
              <a:spcBef>
                <a:spcPts val="300"/>
              </a:spcBef>
            </a:pPr>
            <a:r>
              <a:rPr lang="en-GB" altLang="de-DE" sz="1800"/>
              <a:t>Partnership models (PPP*, GMP**) are pushed by the building industry </a:t>
            </a:r>
            <a:br>
              <a:rPr lang="en-GB" altLang="de-DE" sz="1800"/>
            </a:br>
            <a:r>
              <a:rPr lang="en-GB" altLang="de-DE" sz="1800"/>
              <a:t>to allow entry into projects at an earlier stage and to lay claim to and to have one´s foot in the door of the design process at an earlier moment.</a:t>
            </a:r>
          </a:p>
          <a:p>
            <a:pPr>
              <a:spcBef>
                <a:spcPts val="1800"/>
              </a:spcBef>
              <a:spcAft>
                <a:spcPct val="0"/>
              </a:spcAft>
            </a:pPr>
            <a:r>
              <a:rPr lang="en-GB" altLang="de-DE" sz="1800"/>
              <a:t>It is said that the building industry should help the client to optimize his project, but – well - the purpose of a company is to optimize its own profit. </a:t>
            </a:r>
          </a:p>
        </p:txBody>
      </p:sp>
      <p:sp>
        <p:nvSpPr>
          <p:cNvPr id="5" name="Titel 1"/>
          <p:cNvSpPr txBox="1">
            <a:spLocks/>
          </p:cNvSpPr>
          <p:nvPr/>
        </p:nvSpPr>
        <p:spPr>
          <a:xfrm>
            <a:off x="366713" y="5848350"/>
            <a:ext cx="8453437" cy="576263"/>
          </a:xfrm>
          <a:prstGeom prst="rect">
            <a:avLst/>
          </a:prstGeom>
        </p:spPr>
        <p:txBody>
          <a:bodyPr lIns="83969" tIns="41985" rIns="83969" bIns="41985"/>
          <a:lstStyle>
            <a:lvl1pPr algn="l" rtl="0" eaLnBrk="0" fontAlgn="base" hangingPunct="0">
              <a:spcBef>
                <a:spcPct val="0"/>
              </a:spcBef>
              <a:spcAft>
                <a:spcPct val="0"/>
              </a:spcAft>
              <a:defRPr sz="1400">
                <a:solidFill>
                  <a:schemeClr val="tx2"/>
                </a:solidFill>
                <a:latin typeface="+mj-lt"/>
                <a:ea typeface="+mj-ea"/>
                <a:cs typeface="+mj-cs"/>
              </a:defRPr>
            </a:lvl1pPr>
            <a:lvl2pPr algn="l" rtl="0" eaLnBrk="0" fontAlgn="base" hangingPunct="0">
              <a:spcBef>
                <a:spcPct val="0"/>
              </a:spcBef>
              <a:spcAft>
                <a:spcPct val="0"/>
              </a:spcAft>
              <a:defRPr sz="1400">
                <a:solidFill>
                  <a:schemeClr val="tx2"/>
                </a:solidFill>
                <a:latin typeface="Arial" charset="0"/>
              </a:defRPr>
            </a:lvl2pPr>
            <a:lvl3pPr algn="l" rtl="0" eaLnBrk="0" fontAlgn="base" hangingPunct="0">
              <a:spcBef>
                <a:spcPct val="0"/>
              </a:spcBef>
              <a:spcAft>
                <a:spcPct val="0"/>
              </a:spcAft>
              <a:defRPr sz="1400">
                <a:solidFill>
                  <a:schemeClr val="tx2"/>
                </a:solidFill>
                <a:latin typeface="Arial" charset="0"/>
              </a:defRPr>
            </a:lvl3pPr>
            <a:lvl4pPr algn="l" rtl="0" eaLnBrk="0" fontAlgn="base" hangingPunct="0">
              <a:spcBef>
                <a:spcPct val="0"/>
              </a:spcBef>
              <a:spcAft>
                <a:spcPct val="0"/>
              </a:spcAft>
              <a:defRPr sz="1400">
                <a:solidFill>
                  <a:schemeClr val="tx2"/>
                </a:solidFill>
                <a:latin typeface="Arial" charset="0"/>
              </a:defRPr>
            </a:lvl4pPr>
            <a:lvl5pPr algn="l" rtl="0" eaLnBrk="0" fontAlgn="base" hangingPunct="0">
              <a:spcBef>
                <a:spcPct val="0"/>
              </a:spcBef>
              <a:spcAft>
                <a:spcPct val="0"/>
              </a:spcAft>
              <a:defRPr sz="1400">
                <a:solidFill>
                  <a:schemeClr val="tx2"/>
                </a:solidFill>
                <a:latin typeface="Arial" charset="0"/>
              </a:defRPr>
            </a:lvl5pPr>
            <a:lvl6pPr marL="521528" algn="l" rtl="0" fontAlgn="base">
              <a:spcBef>
                <a:spcPct val="0"/>
              </a:spcBef>
              <a:spcAft>
                <a:spcPct val="0"/>
              </a:spcAft>
              <a:defRPr sz="3200">
                <a:solidFill>
                  <a:schemeClr val="tx2"/>
                </a:solidFill>
                <a:latin typeface="Arial" charset="0"/>
              </a:defRPr>
            </a:lvl6pPr>
            <a:lvl7pPr marL="1043056" algn="l" rtl="0" fontAlgn="base">
              <a:spcBef>
                <a:spcPct val="0"/>
              </a:spcBef>
              <a:spcAft>
                <a:spcPct val="0"/>
              </a:spcAft>
              <a:defRPr sz="3200">
                <a:solidFill>
                  <a:schemeClr val="tx2"/>
                </a:solidFill>
                <a:latin typeface="Arial" charset="0"/>
              </a:defRPr>
            </a:lvl7pPr>
            <a:lvl8pPr marL="1564584" algn="l" rtl="0" fontAlgn="base">
              <a:spcBef>
                <a:spcPct val="0"/>
              </a:spcBef>
              <a:spcAft>
                <a:spcPct val="0"/>
              </a:spcAft>
              <a:defRPr sz="3200">
                <a:solidFill>
                  <a:schemeClr val="tx2"/>
                </a:solidFill>
                <a:latin typeface="Arial" charset="0"/>
              </a:defRPr>
            </a:lvl8pPr>
            <a:lvl9pPr marL="2086112" algn="l" rtl="0" fontAlgn="base">
              <a:spcBef>
                <a:spcPct val="0"/>
              </a:spcBef>
              <a:spcAft>
                <a:spcPct val="0"/>
              </a:spcAft>
              <a:defRPr sz="3200">
                <a:solidFill>
                  <a:schemeClr val="tx2"/>
                </a:solidFill>
                <a:latin typeface="Arial" charset="0"/>
              </a:defRPr>
            </a:lvl9pPr>
          </a:lstStyle>
          <a:p>
            <a:pPr eaLnBrk="1" hangingPunct="1">
              <a:defRPr/>
            </a:pPr>
            <a:endParaRPr lang="de-DE" altLang="de-DE" sz="1050" dirty="0" smtClean="0"/>
          </a:p>
          <a:p>
            <a:pPr eaLnBrk="1" hangingPunct="1">
              <a:defRPr/>
            </a:pPr>
            <a:r>
              <a:rPr lang="de-DE" altLang="de-DE" sz="1050" dirty="0" smtClean="0"/>
              <a:t>*</a:t>
            </a:r>
            <a:r>
              <a:rPr lang="en-US" altLang="de-DE" sz="1050" dirty="0" smtClean="0"/>
              <a:t> </a:t>
            </a:r>
            <a:r>
              <a:rPr lang="en-US" altLang="de-DE" sz="1050" dirty="0"/>
              <a:t>Public Private </a:t>
            </a:r>
            <a:r>
              <a:rPr lang="en-US" altLang="de-DE" sz="1050" dirty="0" smtClean="0"/>
              <a:t>Partnership</a:t>
            </a:r>
            <a:r>
              <a:rPr lang="de-DE" altLang="de-DE" sz="1050" dirty="0" smtClean="0"/>
              <a:t>       ** </a:t>
            </a:r>
            <a:r>
              <a:rPr lang="en-US" altLang="de-DE" sz="1050" dirty="0" smtClean="0"/>
              <a:t>Guaranteed </a:t>
            </a:r>
            <a:r>
              <a:rPr lang="en-US" altLang="de-DE" sz="1050" dirty="0"/>
              <a:t>Maximum </a:t>
            </a:r>
            <a:r>
              <a:rPr lang="en-US" altLang="de-DE" sz="1050" dirty="0" smtClean="0"/>
              <a:t>Price</a:t>
            </a:r>
            <a:endParaRPr lang="de-DE" altLang="de-DE" sz="105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1"/>
          <p:cNvSpPr>
            <a:spLocks noGrp="1" noChangeArrowheads="1"/>
          </p:cNvSpPr>
          <p:nvPr>
            <p:ph type="title"/>
          </p:nvPr>
        </p:nvSpPr>
        <p:spPr/>
        <p:txBody>
          <a:bodyPr/>
          <a:lstStyle/>
          <a:p>
            <a:pPr eaLnBrk="1" hangingPunct="1"/>
            <a:r>
              <a:rPr lang="de-DE" altLang="de-DE" smtClean="0"/>
              <a:t>summary</a:t>
            </a:r>
            <a:endParaRPr lang="de-AT" altLang="de-DE" smtClean="0"/>
          </a:p>
        </p:txBody>
      </p:sp>
      <p:sp>
        <p:nvSpPr>
          <p:cNvPr id="29699" name="Textfeld 8"/>
          <p:cNvSpPr txBox="1">
            <a:spLocks noChangeArrowheads="1"/>
          </p:cNvSpPr>
          <p:nvPr/>
        </p:nvSpPr>
        <p:spPr bwMode="auto">
          <a:xfrm>
            <a:off x="360363" y="1196975"/>
            <a:ext cx="8501062"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1800"/>
              </a:spcBef>
              <a:spcAft>
                <a:spcPct val="0"/>
              </a:spcAft>
            </a:pPr>
            <a:r>
              <a:rPr lang="en-GB" altLang="de-DE" sz="1800"/>
              <a:t>The current financial crisis shows clearly that unregulated economy</a:t>
            </a:r>
            <a:br>
              <a:rPr lang="en-GB" altLang="de-DE" sz="1800"/>
            </a:br>
            <a:r>
              <a:rPr lang="en-GB" altLang="de-DE" sz="1800"/>
              <a:t>leads to extreme amplitudes.</a:t>
            </a:r>
          </a:p>
          <a:p>
            <a:pPr>
              <a:spcBef>
                <a:spcPts val="1800"/>
              </a:spcBef>
              <a:spcAft>
                <a:spcPct val="0"/>
              </a:spcAft>
            </a:pPr>
            <a:r>
              <a:rPr lang="en-GB" altLang="de-DE" sz="1800"/>
              <a:t>The model of the social market economy cultivated in Germany (and Austria) has always attempted to even out these amplitudes. </a:t>
            </a:r>
          </a:p>
          <a:p>
            <a:pPr>
              <a:spcBef>
                <a:spcPts val="1800"/>
              </a:spcBef>
              <a:spcAft>
                <a:spcPct val="0"/>
              </a:spcAft>
            </a:pPr>
            <a:r>
              <a:rPr lang="en-GB" altLang="de-DE" sz="1800"/>
              <a:t>In the context of such endeavours, the HOAI is a particularly successful example of how to regulate complex relationships between business partners. </a:t>
            </a:r>
          </a:p>
          <a:p>
            <a:pPr>
              <a:spcBef>
                <a:spcPts val="1800"/>
              </a:spcBef>
              <a:spcAft>
                <a:spcPct val="0"/>
              </a:spcAft>
            </a:pPr>
            <a:r>
              <a:rPr lang="en-GB" altLang="de-DE" sz="1800"/>
              <a:t>Particularly with regard to the VOB/C it was a guarantee for quality and sustainability of real estate business. </a:t>
            </a:r>
            <a:endParaRPr lang="de-DE" altLang="de-DE" sz="1800"/>
          </a:p>
          <a:p>
            <a:pPr>
              <a:spcBef>
                <a:spcPts val="1800"/>
              </a:spcBef>
              <a:spcAft>
                <a:spcPct val="0"/>
              </a:spcAft>
            </a:pPr>
            <a:r>
              <a:rPr lang="en-GB" altLang="de-DE" sz="1800"/>
              <a:t>The call for new regulating mechanisms for the finance market shows clearly where the chances for the HOAI as an instrument to establish trust could lie.</a:t>
            </a:r>
            <a:endParaRPr lang="de-DE" altLang="de-DE" sz="1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1"/>
          <p:cNvSpPr>
            <a:spLocks noGrp="1" noChangeArrowheads="1"/>
          </p:cNvSpPr>
          <p:nvPr>
            <p:ph type="title"/>
          </p:nvPr>
        </p:nvSpPr>
        <p:spPr/>
        <p:txBody>
          <a:bodyPr/>
          <a:lstStyle/>
          <a:p>
            <a:pPr eaLnBrk="1" hangingPunct="1"/>
            <a:r>
              <a:rPr lang="de-DE" altLang="de-DE" smtClean="0"/>
              <a:t>summary</a:t>
            </a:r>
            <a:endParaRPr lang="de-AT" altLang="de-DE" smtClean="0"/>
          </a:p>
        </p:txBody>
      </p:sp>
      <p:sp>
        <p:nvSpPr>
          <p:cNvPr id="30723" name="Textfeld 8"/>
          <p:cNvSpPr txBox="1">
            <a:spLocks noChangeArrowheads="1"/>
          </p:cNvSpPr>
          <p:nvPr/>
        </p:nvSpPr>
        <p:spPr bwMode="auto">
          <a:xfrm>
            <a:off x="360363" y="1196975"/>
            <a:ext cx="8501062" cy="425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300"/>
              </a:spcBef>
              <a:spcAft>
                <a:spcPct val="0"/>
              </a:spcAft>
            </a:pPr>
            <a:r>
              <a:rPr lang="en-GB" altLang="de-DE" sz="1800"/>
              <a:t>We have to recognise that:</a:t>
            </a:r>
            <a:endParaRPr lang="de-DE" altLang="de-DE" sz="1800"/>
          </a:p>
          <a:p>
            <a:pPr lvl="1">
              <a:spcBef>
                <a:spcPts val="300"/>
              </a:spcBef>
            </a:pPr>
            <a:r>
              <a:rPr lang="en-GB" altLang="de-DE" sz="1800"/>
              <a:t>excessive economic liberalism does not have </a:t>
            </a:r>
            <a:br>
              <a:rPr lang="en-GB" altLang="de-DE" sz="1800"/>
            </a:br>
            <a:r>
              <a:rPr lang="en-GB" altLang="de-DE" sz="1800"/>
              <a:t>positive or sustainable effects in all areas, </a:t>
            </a:r>
            <a:endParaRPr lang="de-DE" altLang="de-DE" sz="1800"/>
          </a:p>
          <a:p>
            <a:pPr lvl="1">
              <a:spcBef>
                <a:spcPts val="300"/>
              </a:spcBef>
            </a:pPr>
            <a:r>
              <a:rPr lang="en-GB" altLang="de-DE" sz="1800"/>
              <a:t>preserving the value of real estate is an important factor </a:t>
            </a:r>
            <a:br>
              <a:rPr lang="en-GB" altLang="de-DE" sz="1800"/>
            </a:br>
            <a:r>
              <a:rPr lang="en-GB" altLang="de-DE" sz="1800"/>
              <a:t>for the stability of national wealth,</a:t>
            </a:r>
            <a:endParaRPr lang="de-DE" altLang="de-DE" sz="1800"/>
          </a:p>
          <a:p>
            <a:pPr lvl="1">
              <a:spcBef>
                <a:spcPts val="300"/>
              </a:spcBef>
            </a:pPr>
            <a:r>
              <a:rPr lang="en-GB" altLang="de-DE" sz="1800"/>
              <a:t>the creation of affordable residential and business spaces </a:t>
            </a:r>
            <a:br>
              <a:rPr lang="en-GB" altLang="de-DE" sz="1800"/>
            </a:br>
            <a:r>
              <a:rPr lang="en-GB" altLang="de-DE" sz="1800"/>
              <a:t>is still in public interest,</a:t>
            </a:r>
          </a:p>
          <a:p>
            <a:pPr lvl="1">
              <a:spcBef>
                <a:spcPts val="1800"/>
              </a:spcBef>
              <a:buFontTx/>
              <a:buNone/>
            </a:pPr>
            <a:r>
              <a:rPr lang="en-GB" altLang="de-DE" sz="1800"/>
              <a:t>	and that</a:t>
            </a:r>
          </a:p>
          <a:p>
            <a:pPr lvl="1">
              <a:spcBef>
                <a:spcPts val="1800"/>
              </a:spcBef>
            </a:pPr>
            <a:r>
              <a:rPr lang="en-GB" altLang="de-DE" sz="1800"/>
              <a:t>for this purpose, the trusteeship model of the HOAI produces better and more balanced results.</a:t>
            </a:r>
            <a:endParaRPr lang="de-DE" altLang="de-DE" sz="1800"/>
          </a:p>
          <a:p>
            <a:pPr>
              <a:spcBef>
                <a:spcPts val="1800"/>
              </a:spcBef>
              <a:spcAft>
                <a:spcPct val="0"/>
              </a:spcAft>
            </a:pPr>
            <a:r>
              <a:rPr lang="en-GB" altLang="de-DE" sz="1800"/>
              <a:t>So, survival, regular updating and further development of the HOAI </a:t>
            </a:r>
            <a:br>
              <a:rPr lang="en-GB" altLang="de-DE" sz="1800"/>
            </a:br>
            <a:r>
              <a:rPr lang="en-GB" altLang="de-DE" sz="1800"/>
              <a:t>is in the interest of the public good.</a:t>
            </a:r>
            <a:endParaRPr lang="de-DE" altLang="de-DE" sz="18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2"/>
          <p:cNvSpPr>
            <a:spLocks noGrp="1"/>
          </p:cNvSpPr>
          <p:nvPr>
            <p:ph type="title"/>
          </p:nvPr>
        </p:nvSpPr>
        <p:spPr>
          <a:xfrm>
            <a:off x="360363" y="246063"/>
            <a:ext cx="7570787" cy="950912"/>
          </a:xfrm>
        </p:spPr>
        <p:txBody>
          <a:bodyPr/>
          <a:lstStyle/>
          <a:p>
            <a:endParaRPr lang="de-DE" altLang="de-DE" smtClean="0"/>
          </a:p>
        </p:txBody>
      </p:sp>
      <p:sp>
        <p:nvSpPr>
          <p:cNvPr id="31747" name="Inhaltsplatzhalter 3"/>
          <p:cNvSpPr>
            <a:spLocks noGrp="1"/>
          </p:cNvSpPr>
          <p:nvPr>
            <p:ph idx="1"/>
          </p:nvPr>
        </p:nvSpPr>
        <p:spPr>
          <a:xfrm>
            <a:off x="360363" y="1268413"/>
            <a:ext cx="8458200" cy="5113337"/>
          </a:xfrm>
        </p:spPr>
        <p:txBody>
          <a:bodyPr/>
          <a:lstStyle/>
          <a:p>
            <a:pPr>
              <a:spcAft>
                <a:spcPct val="0"/>
              </a:spcAft>
              <a:buSzPct val="80000"/>
              <a:buFont typeface="Webdings" pitchFamily="18" charset="2"/>
              <a:buChar char="4"/>
            </a:pPr>
            <a:r>
              <a:rPr lang="de-DE" altLang="de-DE" smtClean="0"/>
              <a:t>further information</a:t>
            </a:r>
          </a:p>
          <a:p>
            <a:pPr>
              <a:spcBef>
                <a:spcPts val="1800"/>
              </a:spcBef>
              <a:spcAft>
                <a:spcPct val="0"/>
              </a:spcAft>
            </a:pPr>
            <a:r>
              <a:rPr lang="de-DE" altLang="de-DE" smtClean="0">
                <a:hlinkClick r:id="rId3"/>
              </a:rPr>
              <a:t>downloads.verlag.pmtools.eu</a:t>
            </a:r>
            <a:endParaRPr lang="en-US" altLang="de-DE" sz="1800" smtClean="0">
              <a:solidFill>
                <a:srgbClr val="0070C0"/>
              </a:solidFill>
            </a:endParaRPr>
          </a:p>
          <a:p>
            <a:pPr>
              <a:spcBef>
                <a:spcPts val="600"/>
              </a:spcBef>
              <a:spcAft>
                <a:spcPct val="0"/>
              </a:spcAft>
            </a:pPr>
            <a:endParaRPr lang="en-US" altLang="de-DE" sz="1800" smtClean="0">
              <a:solidFill>
                <a:srgbClr val="0070C0"/>
              </a:solidFill>
            </a:endParaRPr>
          </a:p>
          <a:p>
            <a:pPr>
              <a:spcBef>
                <a:spcPts val="600"/>
              </a:spcBef>
              <a:spcAft>
                <a:spcPct val="0"/>
              </a:spcAft>
            </a:pPr>
            <a:r>
              <a:rPr lang="en-US" altLang="de-DE" sz="1800" smtClean="0">
                <a:solidFill>
                  <a:srgbClr val="0070C0"/>
                </a:solidFill>
              </a:rPr>
              <a:t>on the relationship between quality, the system of awarding contracts and remuneration</a:t>
            </a:r>
          </a:p>
          <a:p>
            <a:pPr>
              <a:spcAft>
                <a:spcPct val="0"/>
              </a:spcAft>
            </a:pPr>
            <a:endParaRPr lang="de-DE" altLang="de-DE" sz="1800" smtClean="0">
              <a:solidFill>
                <a:srgbClr val="0070C0"/>
              </a:solidFill>
            </a:endParaRPr>
          </a:p>
          <a:p>
            <a:pPr>
              <a:spcAft>
                <a:spcPct val="0"/>
              </a:spcAft>
            </a:pPr>
            <a:r>
              <a:rPr lang="de-DE" altLang="de-DE" sz="1800" smtClean="0">
                <a:solidFill>
                  <a:srgbClr val="0070C0"/>
                </a:solidFill>
              </a:rPr>
              <a:t>über den Zusammenhang von Qualität, Vergabeart und Vergütung  - </a:t>
            </a:r>
            <a:br>
              <a:rPr lang="de-DE" altLang="de-DE" sz="1800" smtClean="0">
                <a:solidFill>
                  <a:srgbClr val="0070C0"/>
                </a:solidFill>
              </a:rPr>
            </a:br>
            <a:r>
              <a:rPr lang="de-DE" altLang="de-DE" sz="1800" smtClean="0">
                <a:solidFill>
                  <a:srgbClr val="0070C0"/>
                </a:solidFill>
              </a:rPr>
              <a:t>das Geschäftsmodell für Planung, Objektüberwachung und Bau</a:t>
            </a:r>
          </a:p>
          <a:p>
            <a:pPr>
              <a:spcAft>
                <a:spcPct val="0"/>
              </a:spcAft>
            </a:pPr>
            <a:endParaRPr lang="de-DE" altLang="de-DE" sz="1800" smtClean="0">
              <a:solidFill>
                <a:srgbClr val="0070C0"/>
              </a:solidFill>
            </a:endParaRPr>
          </a:p>
          <a:p>
            <a:pPr>
              <a:spcAft>
                <a:spcPct val="0"/>
              </a:spcAft>
            </a:pPr>
            <a:r>
              <a:rPr lang="de-DE" altLang="de-DE" sz="1800" smtClean="0">
                <a:solidFill>
                  <a:srgbClr val="0070C0"/>
                </a:solidFill>
              </a:rPr>
              <a:t>Schriftenreihe IBBW Nr. 26 … full text in German</a:t>
            </a:r>
          </a:p>
          <a:p>
            <a:endParaRPr lang="de-DE" altLang="de-DE"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366713" y="5805488"/>
            <a:ext cx="8453437" cy="576262"/>
          </a:xfrm>
          <a:prstGeom prst="rect">
            <a:avLst/>
          </a:prstGeom>
        </p:spPr>
        <p:txBody>
          <a:bodyPr lIns="83969" tIns="41985" rIns="83969" bIns="41985"/>
          <a:lstStyle>
            <a:lvl1pPr algn="l" rtl="0" eaLnBrk="0" fontAlgn="base" hangingPunct="0">
              <a:spcBef>
                <a:spcPct val="0"/>
              </a:spcBef>
              <a:spcAft>
                <a:spcPct val="0"/>
              </a:spcAft>
              <a:defRPr sz="1400">
                <a:solidFill>
                  <a:schemeClr val="tx2"/>
                </a:solidFill>
                <a:latin typeface="+mj-lt"/>
                <a:ea typeface="+mj-ea"/>
                <a:cs typeface="+mj-cs"/>
              </a:defRPr>
            </a:lvl1pPr>
            <a:lvl2pPr algn="l" rtl="0" eaLnBrk="0" fontAlgn="base" hangingPunct="0">
              <a:spcBef>
                <a:spcPct val="0"/>
              </a:spcBef>
              <a:spcAft>
                <a:spcPct val="0"/>
              </a:spcAft>
              <a:defRPr sz="1400">
                <a:solidFill>
                  <a:schemeClr val="tx2"/>
                </a:solidFill>
                <a:latin typeface="Arial" charset="0"/>
              </a:defRPr>
            </a:lvl2pPr>
            <a:lvl3pPr algn="l" rtl="0" eaLnBrk="0" fontAlgn="base" hangingPunct="0">
              <a:spcBef>
                <a:spcPct val="0"/>
              </a:spcBef>
              <a:spcAft>
                <a:spcPct val="0"/>
              </a:spcAft>
              <a:defRPr sz="1400">
                <a:solidFill>
                  <a:schemeClr val="tx2"/>
                </a:solidFill>
                <a:latin typeface="Arial" charset="0"/>
              </a:defRPr>
            </a:lvl3pPr>
            <a:lvl4pPr algn="l" rtl="0" eaLnBrk="0" fontAlgn="base" hangingPunct="0">
              <a:spcBef>
                <a:spcPct val="0"/>
              </a:spcBef>
              <a:spcAft>
                <a:spcPct val="0"/>
              </a:spcAft>
              <a:defRPr sz="1400">
                <a:solidFill>
                  <a:schemeClr val="tx2"/>
                </a:solidFill>
                <a:latin typeface="Arial" charset="0"/>
              </a:defRPr>
            </a:lvl4pPr>
            <a:lvl5pPr algn="l" rtl="0" eaLnBrk="0" fontAlgn="base" hangingPunct="0">
              <a:spcBef>
                <a:spcPct val="0"/>
              </a:spcBef>
              <a:spcAft>
                <a:spcPct val="0"/>
              </a:spcAft>
              <a:defRPr sz="1400">
                <a:solidFill>
                  <a:schemeClr val="tx2"/>
                </a:solidFill>
                <a:latin typeface="Arial" charset="0"/>
              </a:defRPr>
            </a:lvl5pPr>
            <a:lvl6pPr marL="521528" algn="l" rtl="0" fontAlgn="base">
              <a:spcBef>
                <a:spcPct val="0"/>
              </a:spcBef>
              <a:spcAft>
                <a:spcPct val="0"/>
              </a:spcAft>
              <a:defRPr sz="3200">
                <a:solidFill>
                  <a:schemeClr val="tx2"/>
                </a:solidFill>
                <a:latin typeface="Arial" charset="0"/>
              </a:defRPr>
            </a:lvl6pPr>
            <a:lvl7pPr marL="1043056" algn="l" rtl="0" fontAlgn="base">
              <a:spcBef>
                <a:spcPct val="0"/>
              </a:spcBef>
              <a:spcAft>
                <a:spcPct val="0"/>
              </a:spcAft>
              <a:defRPr sz="3200">
                <a:solidFill>
                  <a:schemeClr val="tx2"/>
                </a:solidFill>
                <a:latin typeface="Arial" charset="0"/>
              </a:defRPr>
            </a:lvl7pPr>
            <a:lvl8pPr marL="1564584" algn="l" rtl="0" fontAlgn="base">
              <a:spcBef>
                <a:spcPct val="0"/>
              </a:spcBef>
              <a:spcAft>
                <a:spcPct val="0"/>
              </a:spcAft>
              <a:defRPr sz="3200">
                <a:solidFill>
                  <a:schemeClr val="tx2"/>
                </a:solidFill>
                <a:latin typeface="Arial" charset="0"/>
              </a:defRPr>
            </a:lvl8pPr>
            <a:lvl9pPr marL="2086112" algn="l" rtl="0" fontAlgn="base">
              <a:spcBef>
                <a:spcPct val="0"/>
              </a:spcBef>
              <a:spcAft>
                <a:spcPct val="0"/>
              </a:spcAft>
              <a:defRPr sz="3200">
                <a:solidFill>
                  <a:schemeClr val="tx2"/>
                </a:solidFill>
                <a:latin typeface="Arial" charset="0"/>
              </a:defRPr>
            </a:lvl9pPr>
          </a:lstStyle>
          <a:p>
            <a:pPr eaLnBrk="1" hangingPunct="1">
              <a:spcBef>
                <a:spcPts val="300"/>
              </a:spcBef>
              <a:tabLst>
                <a:tab pos="266700" algn="l"/>
                <a:tab pos="5908675" algn="r"/>
              </a:tabLst>
              <a:defRPr/>
            </a:pPr>
            <a:endParaRPr lang="de-DE" sz="1050" kern="0" dirty="0" smtClean="0">
              <a:solidFill>
                <a:schemeClr val="tx1"/>
              </a:solidFill>
            </a:endParaRPr>
          </a:p>
          <a:p>
            <a:pPr eaLnBrk="1" hangingPunct="1">
              <a:spcBef>
                <a:spcPts val="300"/>
              </a:spcBef>
              <a:tabLst>
                <a:tab pos="266700" algn="l"/>
                <a:tab pos="5908675" algn="r"/>
              </a:tabLst>
              <a:defRPr/>
            </a:pPr>
            <a:r>
              <a:rPr lang="de-DE" sz="1050" kern="0" dirty="0" smtClean="0">
                <a:solidFill>
                  <a:schemeClr val="tx1"/>
                </a:solidFill>
              </a:rPr>
              <a:t>*)   HOAI, </a:t>
            </a:r>
            <a:r>
              <a:rPr lang="en-US" sz="1050" dirty="0" smtClean="0">
                <a:solidFill>
                  <a:schemeClr val="tx1"/>
                </a:solidFill>
              </a:rPr>
              <a:t>fee structure for </a:t>
            </a:r>
            <a:r>
              <a:rPr lang="en-US" sz="1050" dirty="0">
                <a:solidFill>
                  <a:schemeClr val="tx1"/>
                </a:solidFill>
              </a:rPr>
              <a:t>architects and </a:t>
            </a:r>
            <a:r>
              <a:rPr lang="en-US" sz="1050" dirty="0" smtClean="0">
                <a:solidFill>
                  <a:schemeClr val="tx1"/>
                </a:solidFill>
              </a:rPr>
              <a:t>engineers       </a:t>
            </a:r>
            <a:r>
              <a:rPr lang="de-DE" sz="1050" kern="0" dirty="0" smtClean="0">
                <a:solidFill>
                  <a:schemeClr val="tx1"/>
                </a:solidFill>
                <a:ea typeface="Times New Roman" pitchFamily="18" charset="0"/>
                <a:cs typeface="Times New Roman" pitchFamily="18" charset="0"/>
              </a:rPr>
              <a:t>**)	   VOB, </a:t>
            </a:r>
            <a:r>
              <a:rPr lang="en-US" sz="1050" kern="0" dirty="0" smtClean="0">
                <a:solidFill>
                  <a:schemeClr val="tx1"/>
                </a:solidFill>
                <a:ea typeface="Times New Roman" pitchFamily="18" charset="0"/>
                <a:cs typeface="Times New Roman" pitchFamily="18" charset="0"/>
              </a:rPr>
              <a:t>contract </a:t>
            </a:r>
            <a:r>
              <a:rPr lang="en-US" sz="1050" kern="0" dirty="0">
                <a:solidFill>
                  <a:schemeClr val="tx1"/>
                </a:solidFill>
                <a:ea typeface="Times New Roman" pitchFamily="18" charset="0"/>
                <a:cs typeface="Times New Roman" pitchFamily="18" charset="0"/>
              </a:rPr>
              <a:t>procedures for </a:t>
            </a:r>
            <a:r>
              <a:rPr lang="en-US" sz="1050" kern="0" dirty="0" smtClean="0">
                <a:solidFill>
                  <a:schemeClr val="tx1"/>
                </a:solidFill>
                <a:ea typeface="Times New Roman" pitchFamily="18" charset="0"/>
                <a:cs typeface="Times New Roman" pitchFamily="18" charset="0"/>
              </a:rPr>
              <a:t>construction works</a:t>
            </a:r>
            <a:r>
              <a:rPr lang="de-DE" sz="1050" kern="0" dirty="0" smtClean="0">
                <a:solidFill>
                  <a:schemeClr val="tx1"/>
                </a:solidFill>
                <a:ea typeface="Times New Roman" pitchFamily="18" charset="0"/>
                <a:cs typeface="Times New Roman" pitchFamily="18" charset="0"/>
              </a:rPr>
              <a:t> 	</a:t>
            </a:r>
            <a:endParaRPr lang="de-AT" sz="1100" kern="0" dirty="0">
              <a:solidFill>
                <a:schemeClr val="tx1"/>
              </a:solidFill>
            </a:endParaRPr>
          </a:p>
        </p:txBody>
      </p:sp>
      <p:sp>
        <p:nvSpPr>
          <p:cNvPr id="7171" name="Rectangle 11"/>
          <p:cNvSpPr>
            <a:spLocks noGrp="1" noChangeArrowheads="1"/>
          </p:cNvSpPr>
          <p:nvPr>
            <p:ph type="title"/>
          </p:nvPr>
        </p:nvSpPr>
        <p:spPr/>
        <p:txBody>
          <a:bodyPr/>
          <a:lstStyle/>
          <a:p>
            <a:pPr eaLnBrk="1" hangingPunct="1"/>
            <a:r>
              <a:rPr lang="de-DE" altLang="de-DE" smtClean="0"/>
              <a:t>planning (&amp; building) as a business model</a:t>
            </a:r>
            <a:endParaRPr lang="de-AT" altLang="de-DE" smtClean="0"/>
          </a:p>
        </p:txBody>
      </p:sp>
      <p:sp>
        <p:nvSpPr>
          <p:cNvPr id="7172" name="Textfeld 8"/>
          <p:cNvSpPr txBox="1">
            <a:spLocks noChangeArrowheads="1"/>
          </p:cNvSpPr>
          <p:nvPr/>
        </p:nvSpPr>
        <p:spPr bwMode="auto">
          <a:xfrm>
            <a:off x="360363" y="1196975"/>
            <a:ext cx="8501062" cy="364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1800"/>
              </a:spcBef>
              <a:spcAft>
                <a:spcPct val="0"/>
              </a:spcAft>
            </a:pPr>
            <a:r>
              <a:rPr lang="en-GB" altLang="de-DE" sz="1800"/>
              <a:t>In Germany, the HOAI* and the VOB** represent a business model </a:t>
            </a:r>
            <a:br>
              <a:rPr lang="en-GB" altLang="de-DE" sz="1800"/>
            </a:br>
            <a:r>
              <a:rPr lang="en-GB" altLang="de-DE" sz="1800"/>
              <a:t>with some </a:t>
            </a:r>
            <a:r>
              <a:rPr lang="en-GB" altLang="de-DE" sz="1800" b="1"/>
              <a:t>formula-based effectiveness</a:t>
            </a:r>
            <a:r>
              <a:rPr lang="en-GB" altLang="de-DE" sz="1800"/>
              <a:t>, </a:t>
            </a:r>
            <a:br>
              <a:rPr lang="en-GB" altLang="de-DE" sz="1800"/>
            </a:br>
            <a:r>
              <a:rPr lang="en-GB" altLang="de-DE" sz="1800"/>
              <a:t>which makes it possible to build up </a:t>
            </a:r>
            <a:r>
              <a:rPr lang="en-GB" altLang="de-DE" sz="1800" b="1"/>
              <a:t>great trust </a:t>
            </a:r>
            <a:r>
              <a:rPr lang="en-GB" altLang="de-DE" sz="1800"/>
              <a:t>between clients and planners. </a:t>
            </a:r>
          </a:p>
          <a:p>
            <a:pPr>
              <a:spcBef>
                <a:spcPts val="1800"/>
              </a:spcBef>
              <a:spcAft>
                <a:spcPct val="0"/>
              </a:spcAft>
            </a:pPr>
            <a:r>
              <a:rPr lang="en-GB" altLang="de-DE" sz="1800"/>
              <a:t>These two systems, the HOAI as a scale of fees for architects and engineers and the VOB as a contract system for building services </a:t>
            </a:r>
            <a:br>
              <a:rPr lang="en-GB" altLang="de-DE" sz="1800"/>
            </a:br>
            <a:r>
              <a:rPr lang="en-GB" altLang="de-DE" sz="1800"/>
              <a:t>are fundamental for all construction projects in Germany and are widely accepted.</a:t>
            </a:r>
          </a:p>
          <a:p>
            <a:pPr>
              <a:spcBef>
                <a:spcPts val="600"/>
              </a:spcBef>
              <a:spcAft>
                <a:spcPct val="0"/>
              </a:spcAft>
            </a:pPr>
            <a:endParaRPr lang="en-GB" altLang="de-DE" sz="1800"/>
          </a:p>
          <a:p>
            <a:pPr>
              <a:spcBef>
                <a:spcPts val="600"/>
              </a:spcBef>
              <a:spcAft>
                <a:spcPct val="0"/>
              </a:spcAft>
            </a:pPr>
            <a:endParaRPr lang="en-GB" altLang="de-DE" sz="1800"/>
          </a:p>
          <a:p>
            <a:pPr>
              <a:spcBef>
                <a:spcPts val="600"/>
              </a:spcBef>
              <a:spcAft>
                <a:spcPct val="0"/>
              </a:spcAft>
            </a:pPr>
            <a:endParaRPr lang="de-DE" altLang="de-DE" sz="1800"/>
          </a:p>
          <a:p>
            <a:pPr eaLnBrk="1" hangingPunct="1">
              <a:spcBef>
                <a:spcPts val="600"/>
              </a:spcBef>
              <a:spcAft>
                <a:spcPct val="0"/>
              </a:spcAft>
              <a:buFont typeface="Arial" charset="0"/>
              <a:buChar char="•"/>
            </a:pPr>
            <a:endParaRPr lang="de-DE" altLang="de-DE" sz="16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feld 8"/>
          <p:cNvSpPr txBox="1">
            <a:spLocks noChangeArrowheads="1"/>
          </p:cNvSpPr>
          <p:nvPr/>
        </p:nvSpPr>
        <p:spPr bwMode="auto">
          <a:xfrm>
            <a:off x="360363" y="1196975"/>
            <a:ext cx="8501062" cy="5861050"/>
          </a:xfrm>
          <a:prstGeom prst="rect">
            <a:avLst/>
          </a:prstGeom>
          <a:noFill/>
          <a:ln>
            <a:noFill/>
          </a:ln>
          <a:extLst/>
        </p:spPr>
        <p:txBody>
          <a:bodyPr>
            <a:spAutoFit/>
          </a:bodyPr>
          <a:lstStyle>
            <a:lvl1pPr marL="180975" indent="-180975" eaLnBrk="0" hangingPunct="0">
              <a:spcBef>
                <a:spcPct val="20000"/>
              </a:spcBef>
              <a:spcAft>
                <a:spcPct val="10000"/>
              </a:spcAft>
              <a:buFont typeface="Wingdings" pitchFamily="2" charset="2"/>
              <a:buChar char="§"/>
              <a:defRPr sz="2400">
                <a:solidFill>
                  <a:schemeClr val="tx1"/>
                </a:solidFill>
                <a:latin typeface="Arial" charset="0"/>
              </a:defRPr>
            </a:lvl1pPr>
            <a:lvl2pPr marL="742950" indent="-285750" eaLnBrk="0" hangingPunct="0">
              <a:spcBef>
                <a:spcPct val="20000"/>
              </a:spcBef>
              <a:buFont typeface="Wingdings" pitchFamily="2" charset="2"/>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400">
                <a:solidFill>
                  <a:schemeClr val="tx1"/>
                </a:solidFill>
                <a:latin typeface="Arial" charset="0"/>
              </a:defRPr>
            </a:lvl5pPr>
            <a:lvl6pPr marL="2514600" indent="-228600" eaLnBrk="0" fontAlgn="base" hangingPunct="0">
              <a:spcBef>
                <a:spcPct val="20000"/>
              </a:spcBef>
              <a:spcAft>
                <a:spcPct val="0"/>
              </a:spcAft>
              <a:buChar char="-"/>
              <a:defRPr sz="1400">
                <a:solidFill>
                  <a:schemeClr val="tx1"/>
                </a:solidFill>
                <a:latin typeface="Arial" charset="0"/>
              </a:defRPr>
            </a:lvl6pPr>
            <a:lvl7pPr marL="2971800" indent="-228600" eaLnBrk="0" fontAlgn="base" hangingPunct="0">
              <a:spcBef>
                <a:spcPct val="20000"/>
              </a:spcBef>
              <a:spcAft>
                <a:spcPct val="0"/>
              </a:spcAft>
              <a:buChar char="-"/>
              <a:defRPr sz="1400">
                <a:solidFill>
                  <a:schemeClr val="tx1"/>
                </a:solidFill>
                <a:latin typeface="Arial" charset="0"/>
              </a:defRPr>
            </a:lvl7pPr>
            <a:lvl8pPr marL="3429000" indent="-228600" eaLnBrk="0" fontAlgn="base" hangingPunct="0">
              <a:spcBef>
                <a:spcPct val="20000"/>
              </a:spcBef>
              <a:spcAft>
                <a:spcPct val="0"/>
              </a:spcAft>
              <a:buChar char="-"/>
              <a:defRPr sz="1400">
                <a:solidFill>
                  <a:schemeClr val="tx1"/>
                </a:solidFill>
                <a:latin typeface="Arial" charset="0"/>
              </a:defRPr>
            </a:lvl8pPr>
            <a:lvl9pPr marL="3886200" indent="-228600" eaLnBrk="0" fontAlgn="base" hangingPunct="0">
              <a:spcBef>
                <a:spcPct val="20000"/>
              </a:spcBef>
              <a:spcAft>
                <a:spcPct val="0"/>
              </a:spcAft>
              <a:buChar char="-"/>
              <a:defRPr sz="1400">
                <a:solidFill>
                  <a:schemeClr val="tx1"/>
                </a:solidFill>
                <a:latin typeface="Arial" charset="0"/>
              </a:defRPr>
            </a:lvl9pPr>
          </a:lstStyle>
          <a:p>
            <a:pPr>
              <a:spcBef>
                <a:spcPts val="1800"/>
              </a:spcBef>
              <a:spcAft>
                <a:spcPts val="0"/>
              </a:spcAft>
              <a:defRPr/>
            </a:pPr>
            <a:r>
              <a:rPr lang="en-GB" sz="1800" dirty="0" smtClean="0"/>
              <a:t>HOAI’s paragraph 34 is describing the planning services required to design a building. They can be applied without any additional detailing to projects of all sizes and constellations, because it includes a well-functioning business </a:t>
            </a:r>
            <a:r>
              <a:rPr lang="en-GB" sz="1800" dirty="0" err="1" smtClean="0"/>
              <a:t>orga-nisation</a:t>
            </a:r>
            <a:r>
              <a:rPr lang="en-GB" sz="1800" dirty="0" smtClean="0"/>
              <a:t> of all planning phases, </a:t>
            </a:r>
            <a:r>
              <a:rPr lang="en-US" sz="1800" dirty="0"/>
              <a:t>describe short, but effective the results of what to do</a:t>
            </a:r>
            <a:r>
              <a:rPr lang="en-GB" sz="1800" dirty="0" smtClean="0"/>
              <a:t>.</a:t>
            </a:r>
            <a:endParaRPr lang="de-DE" sz="1800" dirty="0" smtClean="0"/>
          </a:p>
          <a:p>
            <a:pPr>
              <a:spcBef>
                <a:spcPts val="1800"/>
              </a:spcBef>
              <a:spcAft>
                <a:spcPts val="0"/>
              </a:spcAft>
              <a:defRPr/>
            </a:pPr>
            <a:r>
              <a:rPr lang="en-GB" sz="1800" dirty="0" smtClean="0"/>
              <a:t>The model character offers a kind of </a:t>
            </a:r>
            <a:r>
              <a:rPr lang="en-GB" sz="1800" dirty="0"/>
              <a:t>communication (</a:t>
            </a:r>
            <a:r>
              <a:rPr lang="en-GB" sz="1800" dirty="0" smtClean="0"/>
              <a:t>coordination) standard to all partners in the design team, a standard with regard to effective organisation – and all this at comparatively low costs.</a:t>
            </a:r>
            <a:endParaRPr lang="en-GB" sz="1800" dirty="0"/>
          </a:p>
          <a:p>
            <a:pPr>
              <a:spcBef>
                <a:spcPts val="1800"/>
              </a:spcBef>
              <a:spcAft>
                <a:spcPts val="0"/>
              </a:spcAft>
              <a:defRPr/>
            </a:pPr>
            <a:r>
              <a:rPr lang="en-GB" sz="1800" dirty="0" smtClean="0"/>
              <a:t>It offers a well-known clear business model, because as you can imagine, in </a:t>
            </a:r>
            <a:r>
              <a:rPr lang="en-GB" sz="1800" dirty="0"/>
              <a:t>business unclear risks, </a:t>
            </a:r>
            <a:r>
              <a:rPr lang="en-GB" sz="1800" b="1" dirty="0"/>
              <a:t>unclear models</a:t>
            </a:r>
            <a:r>
              <a:rPr lang="en-GB" sz="1800" dirty="0"/>
              <a:t> must become </a:t>
            </a:r>
            <a:r>
              <a:rPr lang="en-GB" sz="1800" b="1" dirty="0"/>
              <a:t>part of the </a:t>
            </a:r>
            <a:r>
              <a:rPr lang="en-GB" sz="1800" b="1" dirty="0" smtClean="0"/>
              <a:t>price.</a:t>
            </a:r>
            <a:endParaRPr lang="en-GB" sz="1800" dirty="0" smtClean="0"/>
          </a:p>
          <a:p>
            <a:pPr>
              <a:spcBef>
                <a:spcPts val="1800"/>
              </a:spcBef>
              <a:spcAft>
                <a:spcPts val="0"/>
              </a:spcAft>
              <a:defRPr/>
            </a:pPr>
            <a:r>
              <a:rPr lang="en-GB" sz="1800" dirty="0"/>
              <a:t>So well-balanced understanding between the contract partners </a:t>
            </a:r>
            <a:r>
              <a:rPr lang="en-GB" sz="1800" dirty="0" smtClean="0"/>
              <a:t>– because they are using the same business model, helps reducing </a:t>
            </a:r>
            <a:r>
              <a:rPr lang="en-GB" sz="1800" dirty="0"/>
              <a:t>the costs of drawing-up and managing the </a:t>
            </a:r>
            <a:r>
              <a:rPr lang="en-GB" sz="1800" dirty="0" smtClean="0"/>
              <a:t>contract.</a:t>
            </a:r>
            <a:endParaRPr lang="en-GB" sz="1800" dirty="0"/>
          </a:p>
          <a:p>
            <a:pPr>
              <a:defRPr/>
            </a:pPr>
            <a:endParaRPr lang="de-DE" sz="1800" dirty="0" smtClean="0"/>
          </a:p>
          <a:p>
            <a:pPr>
              <a:defRPr/>
            </a:pPr>
            <a:endParaRPr lang="de-DE" sz="1800" dirty="0" smtClean="0"/>
          </a:p>
          <a:p>
            <a:pPr marL="0" indent="0">
              <a:buFont typeface="Wingdings" pitchFamily="2" charset="2"/>
              <a:buNone/>
              <a:defRPr/>
            </a:pPr>
            <a:endParaRPr lang="de-DE" sz="1800" dirty="0" smtClean="0"/>
          </a:p>
          <a:p>
            <a:pPr eaLnBrk="1" hangingPunct="1">
              <a:spcBef>
                <a:spcPts val="300"/>
              </a:spcBef>
              <a:spcAft>
                <a:spcPct val="0"/>
              </a:spcAft>
              <a:buFont typeface="Arial" charset="0"/>
              <a:buChar char="•"/>
              <a:defRPr/>
            </a:pPr>
            <a:endParaRPr lang="de-DE" altLang="de-DE" sz="1600" dirty="0" smtClean="0"/>
          </a:p>
        </p:txBody>
      </p:sp>
      <p:sp>
        <p:nvSpPr>
          <p:cNvPr id="8195" name="Titel 1"/>
          <p:cNvSpPr>
            <a:spLocks noGrp="1"/>
          </p:cNvSpPr>
          <p:nvPr>
            <p:ph type="title"/>
          </p:nvPr>
        </p:nvSpPr>
        <p:spPr/>
        <p:txBody>
          <a:bodyPr/>
          <a:lstStyle/>
          <a:p>
            <a:r>
              <a:rPr lang="de-DE" altLang="de-DE" smtClean="0"/>
              <a:t>planning (&amp; building) as a business model</a:t>
            </a:r>
            <a:endParaRPr lang="de-AT" altLang="de-DE"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1"/>
          <p:cNvSpPr>
            <a:spLocks noGrp="1" noChangeArrowheads="1"/>
          </p:cNvSpPr>
          <p:nvPr>
            <p:ph type="title"/>
          </p:nvPr>
        </p:nvSpPr>
        <p:spPr/>
        <p:txBody>
          <a:bodyPr/>
          <a:lstStyle/>
          <a:p>
            <a:pPr eaLnBrk="1" hangingPunct="1"/>
            <a:r>
              <a:rPr lang="de-DE" altLang="de-DE" smtClean="0"/>
              <a:t>historical development of the business model</a:t>
            </a:r>
            <a:endParaRPr lang="de-AT" altLang="de-DE" smtClean="0"/>
          </a:p>
        </p:txBody>
      </p:sp>
      <p:sp>
        <p:nvSpPr>
          <p:cNvPr id="9219" name="Textfeld 8"/>
          <p:cNvSpPr txBox="1">
            <a:spLocks noChangeArrowheads="1"/>
          </p:cNvSpPr>
          <p:nvPr/>
        </p:nvSpPr>
        <p:spPr bwMode="auto">
          <a:xfrm>
            <a:off x="360363" y="1196975"/>
            <a:ext cx="8501062" cy="444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1800"/>
              </a:spcBef>
              <a:spcAft>
                <a:spcPct val="0"/>
              </a:spcAft>
            </a:pPr>
            <a:r>
              <a:rPr lang="en-GB" altLang="de-DE" sz="1800"/>
              <a:t>Until into the 18th century,  building, as a form of settlement policy, was the responsibility of the state and/or the souvereign.</a:t>
            </a:r>
          </a:p>
          <a:p>
            <a:pPr>
              <a:spcBef>
                <a:spcPts val="1800"/>
              </a:spcBef>
              <a:spcAft>
                <a:spcPct val="0"/>
              </a:spcAft>
            </a:pPr>
            <a:r>
              <a:rPr lang="en-GB" altLang="de-DE" sz="1800"/>
              <a:t>The inspiration provided by the establishmant of the German Empire, increasing privatisation and the rise of the middle class led to a first scale of fees for architects and engineers, the so-called “Hamburger Norm” in 1871.</a:t>
            </a:r>
          </a:p>
          <a:p>
            <a:pPr>
              <a:spcBef>
                <a:spcPts val="1800"/>
              </a:spcBef>
              <a:spcAft>
                <a:spcPct val="0"/>
              </a:spcAft>
            </a:pPr>
            <a:r>
              <a:rPr lang="en-GB" altLang="de-DE" sz="1800"/>
              <a:t>This voluntary regulation of fees eliminated internal price competition, in favour for quality planning services - that was understood in the same way throughout the country by both clients and tenderers.</a:t>
            </a:r>
            <a:endParaRPr lang="de-DE" altLang="de-DE" sz="1800"/>
          </a:p>
          <a:p>
            <a:pPr>
              <a:spcBef>
                <a:spcPts val="1800"/>
              </a:spcBef>
              <a:spcAft>
                <a:spcPct val="0"/>
              </a:spcAft>
            </a:pPr>
            <a:r>
              <a:rPr lang="en-GB" altLang="de-DE" sz="1800"/>
              <a:t>The idea was to transfer  the "mythical" ethos of the Prussian public servant</a:t>
            </a:r>
            <a:br>
              <a:rPr lang="en-GB" altLang="de-DE" sz="1800"/>
            </a:br>
            <a:r>
              <a:rPr lang="en-GB" altLang="de-DE" sz="1800"/>
              <a:t>to the new free professions of architects and engineers, but with the same obligations concerning trusteeship of common and individual goods.</a:t>
            </a:r>
          </a:p>
          <a:p>
            <a:pPr>
              <a:spcBef>
                <a:spcPts val="1800"/>
              </a:spcBef>
              <a:spcAft>
                <a:spcPct val="0"/>
              </a:spcAft>
            </a:pPr>
            <a:r>
              <a:rPr lang="en-GB" altLang="de-DE" sz="1800"/>
              <a:t>The client was to have the same status as the prince before. </a:t>
            </a:r>
            <a:endParaRPr lang="de-DE" altLang="de-DE" sz="16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1"/>
          <p:cNvSpPr>
            <a:spLocks noGrp="1" noChangeArrowheads="1"/>
          </p:cNvSpPr>
          <p:nvPr>
            <p:ph type="title"/>
          </p:nvPr>
        </p:nvSpPr>
        <p:spPr/>
        <p:txBody>
          <a:bodyPr/>
          <a:lstStyle/>
          <a:p>
            <a:pPr eaLnBrk="1" hangingPunct="1"/>
            <a:r>
              <a:rPr lang="de-DE" altLang="de-DE" smtClean="0"/>
              <a:t>historical development of the business model</a:t>
            </a:r>
            <a:endParaRPr lang="de-AT" altLang="de-DE" smtClean="0"/>
          </a:p>
        </p:txBody>
      </p:sp>
      <p:sp>
        <p:nvSpPr>
          <p:cNvPr id="10243" name="Textfeld 8"/>
          <p:cNvSpPr txBox="1">
            <a:spLocks noChangeArrowheads="1"/>
          </p:cNvSpPr>
          <p:nvPr/>
        </p:nvSpPr>
        <p:spPr bwMode="auto">
          <a:xfrm>
            <a:off x="360363" y="1196975"/>
            <a:ext cx="8501062" cy="444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1800"/>
              </a:spcBef>
              <a:spcAft>
                <a:spcPct val="0"/>
              </a:spcAft>
            </a:pPr>
            <a:r>
              <a:rPr lang="en-GB" altLang="de-DE" sz="1800"/>
              <a:t>The size of the fee obtainable according to the scale of fees was never directed at disadvantaging the client. The intention was that the fee should allow the planner to afford an adequate way of life, which should match that of a higher-level public servant.</a:t>
            </a:r>
            <a:endParaRPr lang="de-DE" altLang="de-DE" sz="1800"/>
          </a:p>
          <a:p>
            <a:pPr>
              <a:spcBef>
                <a:spcPts val="1800"/>
              </a:spcBef>
              <a:spcAft>
                <a:spcPct val="0"/>
              </a:spcAft>
            </a:pPr>
            <a:r>
              <a:rPr lang="en-GB" altLang="de-DE" sz="1800"/>
              <a:t>In 1937 and 1942 (due to wartime economy) the GOA (Gebührenordnung für Architekten) was expanded by the inclusion of a highest price rule. </a:t>
            </a:r>
          </a:p>
          <a:p>
            <a:pPr>
              <a:spcBef>
                <a:spcPts val="1800"/>
              </a:spcBef>
              <a:spcAft>
                <a:spcPct val="0"/>
              </a:spcAft>
            </a:pPr>
            <a:r>
              <a:rPr lang="en-GB" altLang="de-DE" sz="1800"/>
              <a:t>This was retained after 1945 and extended during the reconstruction period. </a:t>
            </a:r>
          </a:p>
          <a:p>
            <a:pPr>
              <a:spcBef>
                <a:spcPts val="1800"/>
              </a:spcBef>
              <a:spcAft>
                <a:spcPct val="0"/>
              </a:spcAft>
            </a:pPr>
            <a:r>
              <a:rPr lang="en-GB" altLang="de-DE" sz="1800"/>
              <a:t>The HOAI from 1977 is based on values that were calculated by analysing 900 projects in terms of the amount of work they required.  </a:t>
            </a:r>
          </a:p>
          <a:p>
            <a:pPr>
              <a:spcBef>
                <a:spcPts val="1800"/>
              </a:spcBef>
              <a:spcAft>
                <a:spcPct val="0"/>
              </a:spcAft>
            </a:pPr>
            <a:r>
              <a:rPr lang="en-GB" altLang="de-DE" sz="1800"/>
              <a:t>In 2010-2012 the HOAI has been basically revised. The planning services have been adapted to actual planning and building routines, the fees have been adjusted to economic needs – according to an analyse by Prof. Schach.</a:t>
            </a:r>
            <a:endParaRPr lang="de-DE" altLang="de-DE" sz="16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1"/>
          <p:cNvSpPr>
            <a:spLocks noGrp="1" noChangeArrowheads="1"/>
          </p:cNvSpPr>
          <p:nvPr>
            <p:ph type="title"/>
          </p:nvPr>
        </p:nvSpPr>
        <p:spPr/>
        <p:txBody>
          <a:bodyPr/>
          <a:lstStyle/>
          <a:p>
            <a:pPr eaLnBrk="1" hangingPunct="1"/>
            <a:r>
              <a:rPr lang="de-DE" altLang="de-DE" smtClean="0"/>
              <a:t>aspects of planning that cannot be described</a:t>
            </a:r>
            <a:endParaRPr lang="de-AT" altLang="de-DE" smtClean="0"/>
          </a:p>
        </p:txBody>
      </p:sp>
      <p:sp>
        <p:nvSpPr>
          <p:cNvPr id="11267" name="Textfeld 8"/>
          <p:cNvSpPr txBox="1">
            <a:spLocks noChangeArrowheads="1"/>
          </p:cNvSpPr>
          <p:nvPr/>
        </p:nvSpPr>
        <p:spPr bwMode="auto">
          <a:xfrm>
            <a:off x="360363" y="1196975"/>
            <a:ext cx="8501062" cy="573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ct val="20000"/>
              </a:spcBef>
              <a:spcAft>
                <a:spcPct val="0"/>
              </a:spcAft>
            </a:pPr>
            <a:r>
              <a:rPr lang="en-GB" altLang="de-DE" sz="1800"/>
              <a:t>So, why should one use the HOAI for rewarding his planner?</a:t>
            </a:r>
            <a:br>
              <a:rPr lang="en-GB" altLang="de-DE" sz="1800"/>
            </a:br>
            <a:r>
              <a:rPr lang="en-GB" altLang="de-DE" sz="1800"/>
              <a:t>To make a decision it is important to clarify those services that can and those that cannot be described:</a:t>
            </a:r>
            <a:endParaRPr lang="de-DE" altLang="de-DE" sz="1800"/>
          </a:p>
          <a:p>
            <a:pPr>
              <a:spcBef>
                <a:spcPts val="1800"/>
              </a:spcBef>
              <a:spcAft>
                <a:spcPct val="0"/>
              </a:spcAft>
            </a:pPr>
            <a:r>
              <a:rPr lang="en-GB" altLang="de-DE" sz="1800" b="1"/>
              <a:t>Describable  (planner) services </a:t>
            </a:r>
            <a:r>
              <a:rPr lang="en-GB" altLang="de-DE" sz="1800"/>
              <a:t>can be awarded </a:t>
            </a:r>
          </a:p>
          <a:p>
            <a:pPr lvl="1">
              <a:spcBef>
                <a:spcPts val="300"/>
              </a:spcBef>
            </a:pPr>
            <a:r>
              <a:rPr lang="en-GB" altLang="de-DE" sz="1600"/>
              <a:t>by means of price competition, but</a:t>
            </a:r>
          </a:p>
          <a:p>
            <a:pPr lvl="1">
              <a:spcBef>
                <a:spcPts val="300"/>
              </a:spcBef>
            </a:pPr>
            <a:r>
              <a:rPr lang="en-GB" altLang="de-DE" sz="1600"/>
              <a:t>as all the applicants must understand the task in the same way – because it can be described precisely – and, </a:t>
            </a:r>
          </a:p>
          <a:p>
            <a:pPr lvl="1">
              <a:spcBef>
                <a:spcPts val="300"/>
              </a:spcBef>
            </a:pPr>
            <a:r>
              <a:rPr lang="en-GB" altLang="de-DE" sz="1600"/>
              <a:t>by </a:t>
            </a:r>
            <a:r>
              <a:rPr lang="en-GB" altLang="de-DE" sz="1600" b="1"/>
              <a:t>optimising their means of production </a:t>
            </a:r>
            <a:r>
              <a:rPr lang="en-GB" altLang="de-DE" sz="1600"/>
              <a:t>the price can be used as an important criterion in awarding the contract (where the subject is exactly the same).</a:t>
            </a:r>
          </a:p>
          <a:p>
            <a:pPr>
              <a:spcBef>
                <a:spcPts val="1800"/>
              </a:spcBef>
              <a:spcAft>
                <a:spcPct val="0"/>
              </a:spcAft>
            </a:pPr>
            <a:r>
              <a:rPr lang="en-GB" altLang="de-DE" sz="1800" b="1"/>
              <a:t>(planner) services</a:t>
            </a:r>
            <a:r>
              <a:rPr lang="en-GB" altLang="de-DE" sz="1800"/>
              <a:t> </a:t>
            </a:r>
            <a:r>
              <a:rPr lang="en-GB" altLang="de-DE" sz="1800" b="1"/>
              <a:t>that cannot be described</a:t>
            </a:r>
            <a:r>
              <a:rPr lang="en-GB" altLang="de-DE" sz="1800"/>
              <a:t> must be awarded </a:t>
            </a:r>
          </a:p>
          <a:p>
            <a:pPr lvl="1">
              <a:spcBef>
                <a:spcPts val="300"/>
              </a:spcBef>
            </a:pPr>
            <a:r>
              <a:rPr lang="en-GB" altLang="de-DE" sz="1600"/>
              <a:t>by means of negotiation, </a:t>
            </a:r>
          </a:p>
          <a:p>
            <a:pPr lvl="1">
              <a:spcBef>
                <a:spcPts val="300"/>
              </a:spcBef>
            </a:pPr>
            <a:r>
              <a:rPr lang="en-GB" altLang="de-DE" sz="1600"/>
              <a:t>as without discussion of the contents, the depth to which they should be dealt with, the approaches etc. the applicants </a:t>
            </a:r>
            <a:r>
              <a:rPr lang="en-GB" altLang="de-DE" sz="1600" b="1"/>
              <a:t>do not </a:t>
            </a:r>
            <a:r>
              <a:rPr lang="en-GB" altLang="de-DE" sz="1600"/>
              <a:t>understand the task in the same way or carry it out in the same manner, which would be necessary where the price to be used as the dominant criterion in making the choice.</a:t>
            </a:r>
            <a:endParaRPr lang="de-DE" altLang="de-DE" sz="1600"/>
          </a:p>
          <a:p>
            <a:pPr>
              <a:spcBef>
                <a:spcPct val="20000"/>
              </a:spcBef>
            </a:pPr>
            <a:endParaRPr lang="de-DE" altLang="de-DE" sz="1800"/>
          </a:p>
          <a:p>
            <a:pPr>
              <a:spcBef>
                <a:spcPct val="20000"/>
              </a:spcBef>
            </a:pPr>
            <a:endParaRPr lang="de-DE" altLang="de-DE" sz="1800"/>
          </a:p>
          <a:p>
            <a:pPr eaLnBrk="1" hangingPunct="1">
              <a:spcBef>
                <a:spcPts val="300"/>
              </a:spcBef>
              <a:spcAft>
                <a:spcPct val="0"/>
              </a:spcAft>
              <a:buFont typeface="Arial" charset="0"/>
              <a:buChar char="•"/>
            </a:pPr>
            <a:endParaRPr lang="de-DE" altLang="de-DE" sz="16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1"/>
          <p:cNvSpPr>
            <a:spLocks noGrp="1" noChangeArrowheads="1"/>
          </p:cNvSpPr>
          <p:nvPr>
            <p:ph type="title"/>
          </p:nvPr>
        </p:nvSpPr>
        <p:spPr/>
        <p:txBody>
          <a:bodyPr/>
          <a:lstStyle/>
          <a:p>
            <a:pPr eaLnBrk="1" hangingPunct="1"/>
            <a:r>
              <a:rPr lang="de-DE" altLang="de-DE" smtClean="0"/>
              <a:t>aspects of planning that cannot be described</a:t>
            </a:r>
            <a:endParaRPr lang="de-AT" altLang="de-DE" smtClean="0"/>
          </a:p>
        </p:txBody>
      </p:sp>
      <p:sp>
        <p:nvSpPr>
          <p:cNvPr id="12291" name="Textfeld 8"/>
          <p:cNvSpPr txBox="1">
            <a:spLocks noChangeArrowheads="1"/>
          </p:cNvSpPr>
          <p:nvPr/>
        </p:nvSpPr>
        <p:spPr bwMode="auto">
          <a:xfrm>
            <a:off x="360363" y="1196975"/>
            <a:ext cx="8501062" cy="3414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1800"/>
              </a:spcBef>
              <a:spcAft>
                <a:spcPct val="0"/>
              </a:spcAft>
            </a:pPr>
            <a:r>
              <a:rPr lang="en-GB" altLang="de-DE" sz="1800"/>
              <a:t>From the client's point of view it is understandable that – as many services as possible – should be regarded as describable, because in this way public clients (often with the idea of saving taxpayers' money) can – as believed – purchase more cheaply. </a:t>
            </a:r>
          </a:p>
          <a:p>
            <a:pPr>
              <a:spcBef>
                <a:spcPts val="1800"/>
              </a:spcBef>
              <a:spcAft>
                <a:spcPct val="0"/>
              </a:spcAft>
            </a:pPr>
            <a:r>
              <a:rPr lang="en-GB" altLang="de-DE" sz="1800"/>
              <a:t>The disadvantage here is – if the service was not describable – that the quality and the content of whatever is delivered or performed is left up to the contractor or successful tenderer. </a:t>
            </a:r>
          </a:p>
          <a:p>
            <a:pPr>
              <a:spcBef>
                <a:spcPts val="1800"/>
              </a:spcBef>
              <a:spcAft>
                <a:spcPct val="0"/>
              </a:spcAft>
            </a:pPr>
            <a:r>
              <a:rPr lang="de-DE" altLang="de-DE" sz="1800"/>
              <a:t>Rejecting „lesser quality“ successfully will then only be possible if the require-ments of client and project are clearly described in the contract. </a:t>
            </a:r>
          </a:p>
          <a:p>
            <a:pPr eaLnBrk="1" hangingPunct="1">
              <a:spcBef>
                <a:spcPts val="300"/>
              </a:spcBef>
              <a:spcAft>
                <a:spcPct val="0"/>
              </a:spcAft>
              <a:buFont typeface="Arial" charset="0"/>
              <a:buChar char="•"/>
            </a:pPr>
            <a:endParaRPr lang="de-DE" altLang="de-DE" sz="16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1"/>
          <p:cNvSpPr>
            <a:spLocks noGrp="1" noChangeArrowheads="1"/>
          </p:cNvSpPr>
          <p:nvPr>
            <p:ph type="title"/>
          </p:nvPr>
        </p:nvSpPr>
        <p:spPr/>
        <p:txBody>
          <a:bodyPr/>
          <a:lstStyle/>
          <a:p>
            <a:pPr eaLnBrk="1" hangingPunct="1"/>
            <a:r>
              <a:rPr lang="de-DE" altLang="de-DE" smtClean="0"/>
              <a:t>aspects of planning that cannot be described</a:t>
            </a:r>
            <a:endParaRPr lang="de-AT" altLang="de-DE" smtClean="0"/>
          </a:p>
        </p:txBody>
      </p:sp>
      <p:sp>
        <p:nvSpPr>
          <p:cNvPr id="13315" name="Textfeld 8"/>
          <p:cNvSpPr txBox="1">
            <a:spLocks noChangeArrowheads="1"/>
          </p:cNvSpPr>
          <p:nvPr/>
        </p:nvSpPr>
        <p:spPr bwMode="auto">
          <a:xfrm>
            <a:off x="360363" y="1196975"/>
            <a:ext cx="8501062" cy="535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spcBef>
                <a:spcPts val="500"/>
              </a:spcBef>
              <a:spcAft>
                <a:spcPct val="10000"/>
              </a:spcAft>
              <a:buFont typeface="Wingdings" pitchFamily="2" charset="2"/>
              <a:buChar char="§"/>
              <a:defRPr sz="2400">
                <a:solidFill>
                  <a:schemeClr val="tx1"/>
                </a:solidFill>
                <a:latin typeface="Arial" charset="0"/>
              </a:defRPr>
            </a:lvl1pPr>
            <a:lvl2pPr marL="742950" indent="-285750" eaLnBrk="0" hangingPunct="0">
              <a:spcBef>
                <a:spcPts val="500"/>
              </a:spcBef>
              <a:buFont typeface="Wingdings" pitchFamily="2" charset="2"/>
              <a:buChar char="§"/>
              <a:defRPr sz="2000">
                <a:solidFill>
                  <a:schemeClr val="tx1"/>
                </a:solidFill>
                <a:latin typeface="Arial" charset="0"/>
              </a:defRPr>
            </a:lvl2pPr>
            <a:lvl3pPr marL="1143000" indent="-228600" eaLnBrk="0" hangingPunct="0">
              <a:spcBef>
                <a:spcPts val="500"/>
              </a:spcBef>
              <a:buChar char="•"/>
              <a:defRPr>
                <a:solidFill>
                  <a:schemeClr val="tx1"/>
                </a:solidFill>
                <a:latin typeface="Arial" charset="0"/>
              </a:defRPr>
            </a:lvl3pPr>
            <a:lvl4pPr marL="1600200" indent="-228600" eaLnBrk="0" hangingPunct="0">
              <a:spcBef>
                <a:spcPts val="500"/>
              </a:spcBef>
              <a:buChar char="•"/>
              <a:defRPr sz="1600">
                <a:solidFill>
                  <a:schemeClr val="tx1"/>
                </a:solidFill>
                <a:latin typeface="Arial" charset="0"/>
              </a:defRPr>
            </a:lvl4pPr>
            <a:lvl5pPr marL="2057400" indent="-228600" eaLnBrk="0" hangingPunct="0">
              <a:spcBef>
                <a:spcPts val="500"/>
              </a:spcBef>
              <a:buChar char="-"/>
              <a:defRPr sz="1400">
                <a:solidFill>
                  <a:schemeClr val="tx1"/>
                </a:solidFill>
                <a:latin typeface="Arial" charset="0"/>
              </a:defRPr>
            </a:lvl5pPr>
            <a:lvl6pPr marL="2514600" indent="-228600" eaLnBrk="0" fontAlgn="base" hangingPunct="0">
              <a:spcBef>
                <a:spcPts val="500"/>
              </a:spcBef>
              <a:spcAft>
                <a:spcPct val="0"/>
              </a:spcAft>
              <a:buChar char="-"/>
              <a:defRPr sz="1400">
                <a:solidFill>
                  <a:schemeClr val="tx1"/>
                </a:solidFill>
                <a:latin typeface="Arial" charset="0"/>
              </a:defRPr>
            </a:lvl6pPr>
            <a:lvl7pPr marL="2971800" indent="-228600" eaLnBrk="0" fontAlgn="base" hangingPunct="0">
              <a:spcBef>
                <a:spcPts val="500"/>
              </a:spcBef>
              <a:spcAft>
                <a:spcPct val="0"/>
              </a:spcAft>
              <a:buChar char="-"/>
              <a:defRPr sz="1400">
                <a:solidFill>
                  <a:schemeClr val="tx1"/>
                </a:solidFill>
                <a:latin typeface="Arial" charset="0"/>
              </a:defRPr>
            </a:lvl7pPr>
            <a:lvl8pPr marL="3429000" indent="-228600" eaLnBrk="0" fontAlgn="base" hangingPunct="0">
              <a:spcBef>
                <a:spcPts val="500"/>
              </a:spcBef>
              <a:spcAft>
                <a:spcPct val="0"/>
              </a:spcAft>
              <a:buChar char="-"/>
              <a:defRPr sz="1400">
                <a:solidFill>
                  <a:schemeClr val="tx1"/>
                </a:solidFill>
                <a:latin typeface="Arial" charset="0"/>
              </a:defRPr>
            </a:lvl8pPr>
            <a:lvl9pPr marL="3886200" indent="-228600" eaLnBrk="0" fontAlgn="base" hangingPunct="0">
              <a:spcBef>
                <a:spcPts val="500"/>
              </a:spcBef>
              <a:spcAft>
                <a:spcPct val="0"/>
              </a:spcAft>
              <a:buChar char="-"/>
              <a:defRPr sz="1400">
                <a:solidFill>
                  <a:schemeClr val="tx1"/>
                </a:solidFill>
                <a:latin typeface="Arial" charset="0"/>
              </a:defRPr>
            </a:lvl9pPr>
          </a:lstStyle>
          <a:p>
            <a:pPr>
              <a:spcBef>
                <a:spcPts val="300"/>
              </a:spcBef>
              <a:spcAft>
                <a:spcPct val="0"/>
              </a:spcAft>
            </a:pPr>
            <a:r>
              <a:rPr lang="en-GB" altLang="de-DE" sz="1800"/>
              <a:t>Consultants, lawyers and auditors say that only 60% of the hours they work are billable realistically.</a:t>
            </a:r>
          </a:p>
          <a:p>
            <a:pPr>
              <a:spcBef>
                <a:spcPts val="300"/>
              </a:spcBef>
              <a:spcAft>
                <a:spcPct val="0"/>
              </a:spcAft>
            </a:pPr>
            <a:r>
              <a:rPr lang="en-GB" altLang="de-DE" sz="1800"/>
              <a:t>40% of the hours they work are not billable and therefore cannot be charged for directly.  </a:t>
            </a:r>
            <a:endParaRPr lang="de-DE" altLang="de-DE" sz="1800"/>
          </a:p>
          <a:p>
            <a:pPr>
              <a:spcBef>
                <a:spcPts val="300"/>
              </a:spcBef>
              <a:spcAft>
                <a:spcPct val="0"/>
              </a:spcAft>
            </a:pPr>
            <a:r>
              <a:rPr lang="en-GB" altLang="de-DE" sz="1800"/>
              <a:t>To tell the truth, in planners' offices it´s the same: 60:40. </a:t>
            </a:r>
          </a:p>
          <a:p>
            <a:pPr>
              <a:spcBef>
                <a:spcPts val="300"/>
              </a:spcBef>
              <a:spcAft>
                <a:spcPct val="0"/>
              </a:spcAft>
            </a:pPr>
            <a:r>
              <a:rPr lang="en-GB" altLang="de-DE" sz="1800"/>
              <a:t>The 40 % non-billable hours include, for example:</a:t>
            </a:r>
            <a:endParaRPr lang="de-DE" altLang="de-DE" sz="1800"/>
          </a:p>
          <a:p>
            <a:pPr lvl="1">
              <a:spcBef>
                <a:spcPts val="300"/>
              </a:spcBef>
            </a:pPr>
            <a:r>
              <a:rPr lang="en-GB" altLang="de-DE" sz="1600"/>
              <a:t>entering competitions,</a:t>
            </a:r>
            <a:endParaRPr lang="de-DE" altLang="de-DE" sz="1600"/>
          </a:p>
          <a:p>
            <a:pPr lvl="1">
              <a:spcBef>
                <a:spcPts val="300"/>
              </a:spcBef>
            </a:pPr>
            <a:r>
              <a:rPr lang="en-GB" altLang="de-DE" sz="1600"/>
              <a:t>considering the possibilities of optimising specific project solutions,</a:t>
            </a:r>
            <a:endParaRPr lang="de-DE" altLang="de-DE" sz="1600"/>
          </a:p>
          <a:p>
            <a:pPr lvl="1">
              <a:spcBef>
                <a:spcPts val="300"/>
              </a:spcBef>
            </a:pPr>
            <a:r>
              <a:rPr lang="en-GB" altLang="de-DE" sz="1600"/>
              <a:t>researching specialized literature,</a:t>
            </a:r>
            <a:endParaRPr lang="de-DE" altLang="de-DE" sz="1600"/>
          </a:p>
          <a:p>
            <a:pPr lvl="1">
              <a:spcBef>
                <a:spcPts val="300"/>
              </a:spcBef>
            </a:pPr>
            <a:r>
              <a:rPr lang="en-GB" altLang="de-DE" sz="1600"/>
              <a:t>working on updating requirement profiles,</a:t>
            </a:r>
            <a:endParaRPr lang="de-DE" altLang="de-DE" sz="1600"/>
          </a:p>
          <a:p>
            <a:pPr lvl="1">
              <a:spcBef>
                <a:spcPts val="300"/>
              </a:spcBef>
            </a:pPr>
            <a:r>
              <a:rPr lang="en-GB" altLang="de-DE" sz="1600"/>
              <a:t>generating knowledge, storing knowledge for the purpose of internal quality improvement (further training) and quality management.</a:t>
            </a:r>
          </a:p>
          <a:p>
            <a:pPr>
              <a:spcBef>
                <a:spcPts val="1800"/>
              </a:spcBef>
              <a:spcAft>
                <a:spcPct val="0"/>
              </a:spcAft>
            </a:pPr>
            <a:r>
              <a:rPr lang="en-GB" altLang="de-DE" sz="1800"/>
              <a:t>So as a planner or consultant you need this 40% to improve and keep sustainable the other 60%.</a:t>
            </a:r>
            <a:endParaRPr lang="de-DE" altLang="de-DE" sz="1800"/>
          </a:p>
          <a:p>
            <a:pPr>
              <a:spcBef>
                <a:spcPct val="20000"/>
              </a:spcBef>
            </a:pPr>
            <a:endParaRPr lang="de-DE" altLang="de-DE" sz="1800"/>
          </a:p>
          <a:p>
            <a:pPr>
              <a:spcBef>
                <a:spcPct val="20000"/>
              </a:spcBef>
            </a:pPr>
            <a:endParaRPr lang="de-DE" altLang="de-DE" sz="1800"/>
          </a:p>
          <a:p>
            <a:pPr eaLnBrk="1" hangingPunct="1">
              <a:spcBef>
                <a:spcPts val="300"/>
              </a:spcBef>
              <a:spcAft>
                <a:spcPct val="0"/>
              </a:spcAft>
              <a:buFont typeface="Arial" charset="0"/>
              <a:buChar char="•"/>
            </a:pPr>
            <a:endParaRPr lang="de-DE" altLang="de-DE" sz="16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1889</Words>
  <Application>Microsoft Office PowerPoint</Application>
  <PresentationFormat>Diaprojekcija na zaslonu (4:3)</PresentationFormat>
  <Paragraphs>230</Paragraphs>
  <Slides>27</Slides>
  <Notes>27</Notes>
  <HiddenSlides>0</HiddenSlides>
  <MMClips>0</MMClips>
  <ScaleCrop>false</ScaleCrop>
  <HeadingPairs>
    <vt:vector size="4" baseType="variant">
      <vt:variant>
        <vt:lpstr>Tema</vt:lpstr>
      </vt:variant>
      <vt:variant>
        <vt:i4>2</vt:i4>
      </vt:variant>
      <vt:variant>
        <vt:lpstr>Naslovi diapozitivov</vt:lpstr>
      </vt:variant>
      <vt:variant>
        <vt:i4>27</vt:i4>
      </vt:variant>
    </vt:vector>
  </HeadingPairs>
  <TitlesOfParts>
    <vt:vector size="29" baseType="lpstr">
      <vt:lpstr>Standarddesign</vt:lpstr>
      <vt:lpstr>1_Standarddesign</vt:lpstr>
      <vt:lpstr> on the relationship between quality, the system of awarding contracts and remuneration</vt:lpstr>
      <vt:lpstr>PowerPointova predstavitev</vt:lpstr>
      <vt:lpstr>planning (&amp; building) as a business model</vt:lpstr>
      <vt:lpstr>planning (&amp; building) as a business model</vt:lpstr>
      <vt:lpstr>historical development of the business model</vt:lpstr>
      <vt:lpstr>historical development of the business model</vt:lpstr>
      <vt:lpstr>aspects of planning that cannot be described</vt:lpstr>
      <vt:lpstr>aspects of planning that cannot be described</vt:lpstr>
      <vt:lpstr>aspects of planning that cannot be described</vt:lpstr>
      <vt:lpstr>aspects of planning that cannot be described</vt:lpstr>
      <vt:lpstr>aspects of planning that cannot be described</vt:lpstr>
      <vt:lpstr>double asymmetry</vt:lpstr>
      <vt:lpstr>double asymmetry</vt:lpstr>
      <vt:lpstr>double asymmetry</vt:lpstr>
      <vt:lpstr>double asymmetry</vt:lpstr>
      <vt:lpstr>double asymmetry</vt:lpstr>
      <vt:lpstr>relationship between quality and price</vt:lpstr>
      <vt:lpstr>relationship between quality and price</vt:lpstr>
      <vt:lpstr>relationship between quality and price</vt:lpstr>
      <vt:lpstr>relationship between quality and price</vt:lpstr>
      <vt:lpstr>relationship between the method of awarding an remuneration</vt:lpstr>
      <vt:lpstr>advantages/disadvantages of the business model of the HOAI</vt:lpstr>
      <vt:lpstr>advantages/disadvantages of the business model of the HOAI</vt:lpstr>
      <vt:lpstr>advantages/disadvantages of the business model of the HOAI</vt:lpstr>
      <vt:lpstr>summary</vt:lpstr>
      <vt:lpstr>summary</vt:lpstr>
      <vt:lpstr>PowerPointova predstavitev</vt:lpstr>
    </vt:vector>
  </TitlesOfParts>
  <Company>Hans Lechner ZT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Daniela Stifter</dc:creator>
  <cp:lastModifiedBy>Petra Kavčič</cp:lastModifiedBy>
  <cp:revision>813</cp:revision>
  <cp:lastPrinted>2014-11-13T12:04:07Z</cp:lastPrinted>
  <dcterms:created xsi:type="dcterms:W3CDTF">2004-10-05T09:14:09Z</dcterms:created>
  <dcterms:modified xsi:type="dcterms:W3CDTF">2014-12-02T12:06:31Z</dcterms:modified>
</cp:coreProperties>
</file>