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19"/>
  </p:notesMasterIdLst>
  <p:sldIdLst>
    <p:sldId id="256" r:id="rId8"/>
    <p:sldId id="257" r:id="rId9"/>
    <p:sldId id="264" r:id="rId10"/>
    <p:sldId id="275" r:id="rId11"/>
    <p:sldId id="277" r:id="rId12"/>
    <p:sldId id="280" r:id="rId13"/>
    <p:sldId id="279" r:id="rId14"/>
    <p:sldId id="269" r:id="rId15"/>
    <p:sldId id="272" r:id="rId16"/>
    <p:sldId id="271" r:id="rId17"/>
    <p:sldId id="276" r:id="rId1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64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44" y="53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AAAC4-54D2-45AE-B65D-46290CE7A399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C31BF-A161-4B41-8725-B640A9B36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1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6075" y="744538"/>
            <a:ext cx="3436938" cy="2576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3478065"/>
            <a:ext cx="5335270" cy="616577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C31BF-A161-4B41-8725-B640A9B362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1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0850" y="744538"/>
            <a:ext cx="3227388" cy="2420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3243553"/>
            <a:ext cx="5335270" cy="6410037"/>
          </a:xfrm>
        </p:spPr>
        <p:txBody>
          <a:bodyPr/>
          <a:lstStyle/>
          <a:p>
            <a:pPr lvl="0"/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C31BF-A161-4B41-8725-B640A9B362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9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4238" y="744538"/>
            <a:ext cx="2360612" cy="1770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2803079"/>
            <a:ext cx="5335270" cy="69847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C31BF-A161-4B41-8725-B640A9B362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0050" y="744538"/>
            <a:ext cx="3328988" cy="249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3399895"/>
            <a:ext cx="5335270" cy="5782245"/>
          </a:xfr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C31BF-A161-4B41-8725-B640A9B362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3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66900" y="744538"/>
            <a:ext cx="2935288" cy="220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3091111"/>
            <a:ext cx="5335270" cy="609102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C31BF-A161-4B41-8725-B640A9B362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6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C31BF-A161-4B41-8725-B640A9B362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3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78467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C31BF-A161-4B41-8725-B640A9B362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38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C31BF-A161-4B41-8725-B640A9B362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8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248" y="4747295"/>
            <a:ext cx="5335270" cy="4466987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C31BF-A161-4B41-8725-B640A9B362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8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3688" y="744538"/>
            <a:ext cx="3541712" cy="2655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3478066"/>
            <a:ext cx="5335270" cy="6019182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C31BF-A161-4B41-8725-B640A9B362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4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C31BF-A161-4B41-8725-B640A9B362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3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1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4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4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81150"/>
            <a:ext cx="7924800" cy="1085850"/>
          </a:xfrm>
          <a:prstGeom prst="rect">
            <a:avLst/>
          </a:prstGeo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806700"/>
            <a:ext cx="3886200" cy="32893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2806700"/>
            <a:ext cx="3886200" cy="3289300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3A10-4F57-4835-A6BE-3D94966903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074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64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3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6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2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1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8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0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93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AE78-AA8A-4F53-BADF-A48D425A7440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7638A-BAAD-4EA6-B9CA-719CCCB6F8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d 7" descr="logo_feani_pos.ti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447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3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sz="3600" dirty="0" smtClean="0">
                <a:solidFill>
                  <a:srgbClr val="002279"/>
                </a:solidFill>
                <a:latin typeface="Arial" charset="0"/>
                <a:ea typeface="ＭＳ Ｐゴシック" pitchFamily="34" charset="-128"/>
                <a:cs typeface="Arial" charset="0"/>
              </a:rPr>
              <a:t>The status of the engineer in society and the importance of mobility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Katy Turff</a:t>
            </a:r>
          </a:p>
          <a:p>
            <a:r>
              <a:rPr lang="en-GB" dirty="0" smtClean="0"/>
              <a:t>Engineering Council (UK)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2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2899" y="1891680"/>
            <a:ext cx="7922840" cy="3747120"/>
          </a:xfrm>
        </p:spPr>
        <p:txBody>
          <a:bodyPr>
            <a:normAutofit/>
          </a:bodyPr>
          <a:lstStyle/>
          <a:p>
            <a:pPr lvl="0"/>
            <a:r>
              <a:rPr lang="de-CH" dirty="0" smtClean="0">
                <a:latin typeface="Arial" charset="0"/>
                <a:ea typeface="ＭＳ Ｐゴシック" pitchFamily="34" charset="-128"/>
                <a:cs typeface="Arial" charset="0"/>
              </a:rPr>
              <a:t>EU Directive on Recognition of Professional Qualifications</a:t>
            </a:r>
          </a:p>
          <a:p>
            <a:pPr lvl="0"/>
            <a:r>
              <a:rPr lang="de-CH" dirty="0" smtClean="0">
                <a:latin typeface="Arial" charset="0"/>
                <a:ea typeface="ＭＳ Ｐゴシック" pitchFamily="34" charset="-128"/>
                <a:cs typeface="Arial" charset="0"/>
              </a:rPr>
              <a:t>EUR ING title</a:t>
            </a:r>
          </a:p>
          <a:p>
            <a:pPr lvl="0"/>
            <a:r>
              <a:rPr lang="de-CH" dirty="0" smtClean="0">
                <a:latin typeface="Arial" charset="0"/>
                <a:ea typeface="ＭＳ Ｐゴシック" pitchFamily="34" charset="-128"/>
                <a:cs typeface="Arial" charset="0"/>
              </a:rPr>
              <a:t>FEANI INDEX</a:t>
            </a:r>
          </a:p>
          <a:p>
            <a:pPr lvl="0"/>
            <a:r>
              <a:rPr lang="de-CH" dirty="0" smtClean="0">
                <a:latin typeface="Arial" charset="0"/>
                <a:ea typeface="ＭＳ Ｐゴシック" pitchFamily="34" charset="-128"/>
                <a:cs typeface="Arial" charset="0"/>
              </a:rPr>
              <a:t>EUR-ACE Label</a:t>
            </a:r>
          </a:p>
          <a:p>
            <a:pPr lvl="0"/>
            <a:r>
              <a:rPr lang="de-CH" dirty="0" smtClean="0">
                <a:latin typeface="Arial" charset="0"/>
                <a:ea typeface="ＭＳ Ｐゴシック" pitchFamily="34" charset="-128"/>
                <a:cs typeface="Arial" charset="0"/>
              </a:rPr>
              <a:t>Engineering Card</a:t>
            </a:r>
          </a:p>
          <a:p>
            <a:pPr lvl="0"/>
            <a:endParaRPr lang="en-GB" dirty="0"/>
          </a:p>
          <a:p>
            <a:pPr lvl="0"/>
            <a:endParaRPr lang="de-CH" dirty="0" smtClean="0">
              <a:solidFill>
                <a:srgbClr val="00227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de-CH" dirty="0" smtClean="0"/>
          </a:p>
          <a:p>
            <a:pPr marL="0" indent="0">
              <a:buFontTx/>
              <a:buNone/>
              <a:defRPr/>
            </a:pPr>
            <a:endParaRPr lang="de-CH" dirty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xfrm>
            <a:off x="611560" y="6381328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 smtClean="0"/>
              <a:t>28 August 2014</a:t>
            </a:r>
            <a:endParaRPr lang="de-DE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05E3A10-4F57-4835-A6BE-3D94966903D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924800" cy="551706"/>
          </a:xfrm>
        </p:spPr>
        <p:txBody>
          <a:bodyPr>
            <a:normAutofit fontScale="90000"/>
          </a:bodyPr>
          <a:lstStyle/>
          <a:p>
            <a:r>
              <a:rPr lang="de-CH" sz="4900" dirty="0" smtClean="0">
                <a:solidFill>
                  <a:srgbClr val="002060"/>
                </a:solidFill>
              </a:rPr>
              <a:t>Mobility</a:t>
            </a:r>
            <a:r>
              <a:rPr lang="de-CH" dirty="0" smtClean="0">
                <a:solidFill>
                  <a:srgbClr val="002060"/>
                </a:solidFill>
              </a:rPr>
              <a:t> Tools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Public image and engineers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2806700"/>
            <a:ext cx="7778824" cy="328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“</a:t>
            </a:r>
            <a:r>
              <a:rPr lang="en-GB" i="1" dirty="0" smtClean="0">
                <a:solidFill>
                  <a:srgbClr val="002060"/>
                </a:solidFill>
              </a:rPr>
              <a:t>We’re </a:t>
            </a:r>
            <a:r>
              <a:rPr lang="en-GB" i="1" dirty="0">
                <a:solidFill>
                  <a:srgbClr val="002060"/>
                </a:solidFill>
              </a:rPr>
              <a:t>now 100% </a:t>
            </a:r>
            <a:r>
              <a:rPr lang="en-GB" i="1" dirty="0" smtClean="0">
                <a:solidFill>
                  <a:srgbClr val="002060"/>
                </a:solidFill>
              </a:rPr>
              <a:t>dependent on </a:t>
            </a:r>
            <a:r>
              <a:rPr lang="en-GB" i="1" dirty="0">
                <a:solidFill>
                  <a:srgbClr val="002060"/>
                </a:solidFill>
              </a:rPr>
              <a:t>science and engineering </a:t>
            </a:r>
            <a:r>
              <a:rPr lang="en-GB" i="1" dirty="0" smtClean="0">
                <a:solidFill>
                  <a:srgbClr val="002060"/>
                </a:solidFill>
              </a:rPr>
              <a:t>for our </a:t>
            </a:r>
            <a:r>
              <a:rPr lang="en-GB" i="1" dirty="0">
                <a:solidFill>
                  <a:srgbClr val="002060"/>
                </a:solidFill>
              </a:rPr>
              <a:t>future for food, </a:t>
            </a:r>
            <a:r>
              <a:rPr lang="en-GB" i="1" dirty="0" smtClean="0">
                <a:solidFill>
                  <a:srgbClr val="002060"/>
                </a:solidFill>
              </a:rPr>
              <a:t>medicine, clean </a:t>
            </a:r>
            <a:r>
              <a:rPr lang="en-GB" i="1" dirty="0">
                <a:solidFill>
                  <a:srgbClr val="002060"/>
                </a:solidFill>
              </a:rPr>
              <a:t>water and </a:t>
            </a:r>
            <a:r>
              <a:rPr lang="en-GB" i="1" dirty="0" smtClean="0">
                <a:solidFill>
                  <a:srgbClr val="002060"/>
                </a:solidFill>
              </a:rPr>
              <a:t>air</a:t>
            </a:r>
            <a:r>
              <a:rPr lang="en-GB" dirty="0" smtClean="0">
                <a:solidFill>
                  <a:srgbClr val="002060"/>
                </a:solidFill>
              </a:rPr>
              <a:t>”</a:t>
            </a:r>
          </a:p>
          <a:p>
            <a:pPr marL="0" indent="0" algn="r">
              <a:buNone/>
            </a:pPr>
            <a:r>
              <a:rPr lang="en-GB" dirty="0" smtClean="0"/>
              <a:t>Dr J Craig Venter,</a:t>
            </a:r>
          </a:p>
          <a:p>
            <a:pPr marL="0" indent="0" algn="r">
              <a:buNone/>
            </a:pPr>
            <a:r>
              <a:rPr lang="en-GB" dirty="0" smtClean="0"/>
              <a:t>Global Grand Challenges Summit, 2013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8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7922840" cy="3747120"/>
          </a:xfrm>
        </p:spPr>
        <p:txBody>
          <a:bodyPr/>
          <a:lstStyle/>
          <a:p>
            <a:pPr marL="0" lvl="0" indent="0">
              <a:buNone/>
            </a:pPr>
            <a:r>
              <a:rPr lang="en-GB" i="1" dirty="0">
                <a:solidFill>
                  <a:srgbClr val="002060"/>
                </a:solidFill>
              </a:rPr>
              <a:t>“Engineering drives social, economic and human development and underpins our knowledge societies and infrastructures. It is a major factor in innovation and indeed the rise and fall of civilizations”</a:t>
            </a:r>
            <a:r>
              <a:rPr lang="en-GB" dirty="0"/>
              <a:t> </a:t>
            </a:r>
            <a:endParaRPr lang="en-GB" dirty="0" smtClean="0"/>
          </a:p>
          <a:p>
            <a:pPr marL="0" lvl="0" indent="0" algn="r">
              <a:buNone/>
            </a:pPr>
            <a:r>
              <a:rPr lang="en-GB" i="1" dirty="0" smtClean="0"/>
              <a:t>UNESCO Engineering Report</a:t>
            </a:r>
            <a:r>
              <a:rPr lang="en-GB" i="1" dirty="0"/>
              <a:t>, </a:t>
            </a:r>
            <a:r>
              <a:rPr lang="en-GB" i="1" dirty="0" smtClean="0"/>
              <a:t>2010</a:t>
            </a:r>
            <a:endParaRPr lang="de-CH" i="1" dirty="0" smtClean="0"/>
          </a:p>
          <a:p>
            <a:pPr marL="0" indent="0">
              <a:buFontTx/>
              <a:buNone/>
              <a:defRPr/>
            </a:pPr>
            <a:endParaRPr lang="de-CH" dirty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xfrm>
            <a:off x="611560" y="6381328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 smtClean="0"/>
              <a:t>28 August 2014</a:t>
            </a:r>
            <a:endParaRPr lang="de-DE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05E3A10-4F57-4835-A6BE-3D94966903D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568952" cy="551706"/>
          </a:xfrm>
        </p:spPr>
        <p:txBody>
          <a:bodyPr>
            <a:noAutofit/>
          </a:bodyPr>
          <a:lstStyle/>
          <a:p>
            <a:r>
              <a:rPr lang="de-CH" dirty="0" smtClean="0">
                <a:solidFill>
                  <a:srgbClr val="002060"/>
                </a:solidFill>
              </a:rPr>
              <a:t>Contribution of engineers to society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1560" y="2348880"/>
            <a:ext cx="7922840" cy="374712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i="1" dirty="0">
                <a:solidFill>
                  <a:srgbClr val="002060"/>
                </a:solidFill>
              </a:rPr>
              <a:t>“</a:t>
            </a:r>
            <a:r>
              <a:rPr lang="en-GB" i="1" dirty="0"/>
              <a:t> </a:t>
            </a:r>
            <a:r>
              <a:rPr lang="de-CH" i="1" dirty="0" smtClean="0">
                <a:solidFill>
                  <a:srgbClr val="002279"/>
                </a:solidFill>
                <a:latin typeface="Arial" charset="0"/>
                <a:ea typeface="ＭＳ Ｐゴシック" pitchFamily="34" charset="-128"/>
                <a:cs typeface="Arial" charset="0"/>
              </a:rPr>
              <a:t>There has been a significant increase..in plans to recruit from within the EU, with 20% of (UK) employers looking to do so in the next 4-5 years</a:t>
            </a:r>
            <a:r>
              <a:rPr lang="en-GB" i="1" dirty="0"/>
              <a:t> </a:t>
            </a:r>
            <a:r>
              <a:rPr lang="en-GB" i="1" dirty="0">
                <a:solidFill>
                  <a:srgbClr val="002060"/>
                </a:solidFill>
              </a:rPr>
              <a:t>”</a:t>
            </a:r>
            <a:endParaRPr lang="de-CH" i="1" dirty="0" smtClean="0">
              <a:solidFill>
                <a:srgbClr val="00206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r">
              <a:buNone/>
              <a:defRPr/>
            </a:pPr>
            <a:r>
              <a:rPr lang="de-CH" sz="2600" i="1" dirty="0" smtClean="0">
                <a:latin typeface="Arial" charset="0"/>
                <a:ea typeface="ＭＳ Ｐゴシック" pitchFamily="34" charset="-128"/>
                <a:cs typeface="Arial" charset="0"/>
              </a:rPr>
              <a:t>Skills Demand 2014,</a:t>
            </a:r>
          </a:p>
          <a:p>
            <a:pPr marL="0" indent="0" algn="r">
              <a:buNone/>
              <a:defRPr/>
            </a:pPr>
            <a:r>
              <a:rPr lang="de-CH" sz="2600" i="1" dirty="0" smtClean="0">
                <a:latin typeface="Arial" charset="0"/>
                <a:ea typeface="ＭＳ Ｐゴシック" pitchFamily="34" charset="-128"/>
                <a:cs typeface="Arial" charset="0"/>
              </a:rPr>
              <a:t>Institution of Engineering and Technology</a:t>
            </a:r>
          </a:p>
          <a:p>
            <a:pPr marL="0" indent="0">
              <a:buNone/>
              <a:defRPr/>
            </a:pPr>
            <a:endParaRPr lang="de-CH" dirty="0" smtClean="0"/>
          </a:p>
          <a:p>
            <a:pPr marL="0" indent="0">
              <a:buFontTx/>
              <a:buNone/>
              <a:defRPr/>
            </a:pPr>
            <a:endParaRPr lang="de-CH" dirty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xfrm>
            <a:off x="611560" y="6381328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 smtClean="0"/>
              <a:t>28 August 2014</a:t>
            </a:r>
            <a:endParaRPr lang="de-DE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05E3A10-4F57-4835-A6BE-3D94966903D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24800" cy="551706"/>
          </a:xfrm>
        </p:spPr>
        <p:txBody>
          <a:bodyPr>
            <a:noAutofit/>
          </a:bodyPr>
          <a:lstStyle/>
          <a:p>
            <a:r>
              <a:rPr lang="de-CH" dirty="0" smtClean="0">
                <a:solidFill>
                  <a:srgbClr val="002060"/>
                </a:solidFill>
              </a:rPr>
              <a:t>The need for mobility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24800" cy="5040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FEANI survey 2013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6329984"/>
              </p:ext>
            </p:extLst>
          </p:nvPr>
        </p:nvGraphicFramePr>
        <p:xfrm>
          <a:off x="609600" y="1916832"/>
          <a:ext cx="7994649" cy="4395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883"/>
                <a:gridCol w="2664883"/>
                <a:gridCol w="2664883"/>
              </a:tblGrid>
              <a:tr h="802579">
                <a:tc>
                  <a:txBody>
                    <a:bodyPr/>
                    <a:lstStyle/>
                    <a:p>
                      <a:r>
                        <a:rPr lang="en-GB" dirty="0" smtClean="0"/>
                        <a:t>FEANI National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Inbound / of which from EU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Outbound</a:t>
                      </a:r>
                      <a:r>
                        <a:rPr lang="en-GB" baseline="0" dirty="0" smtClean="0"/>
                        <a:t> / of which to EU</a:t>
                      </a:r>
                      <a:endParaRPr lang="en-GB" dirty="0"/>
                    </a:p>
                  </a:txBody>
                  <a:tcPr/>
                </a:tc>
              </a:tr>
              <a:tr h="464985">
                <a:tc>
                  <a:txBody>
                    <a:bodyPr/>
                    <a:lstStyle/>
                    <a:p>
                      <a:r>
                        <a:rPr lang="en-GB" dirty="0" smtClean="0"/>
                        <a:t>Germany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156000 (9.64%)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64985">
                <a:tc>
                  <a:txBody>
                    <a:bodyPr/>
                    <a:lstStyle/>
                    <a:p>
                      <a:r>
                        <a:rPr lang="en-GB" dirty="0" smtClean="0"/>
                        <a:t>Netherlands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1000</a:t>
                      </a:r>
                    </a:p>
                  </a:txBody>
                  <a:tcPr/>
                </a:tc>
              </a:tr>
              <a:tr h="464985">
                <a:tc>
                  <a:txBody>
                    <a:bodyPr/>
                    <a:lstStyle/>
                    <a:p>
                      <a:r>
                        <a:rPr lang="en-GB" dirty="0" smtClean="0"/>
                        <a:t>Ireland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 / 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14% / 7.5%</a:t>
                      </a:r>
                    </a:p>
                  </a:txBody>
                  <a:tcPr/>
                </a:tc>
              </a:tr>
              <a:tr h="464985">
                <a:tc>
                  <a:txBody>
                    <a:bodyPr/>
                    <a:lstStyle/>
                    <a:p>
                      <a:r>
                        <a:rPr lang="en-GB" dirty="0" smtClean="0"/>
                        <a:t>Denmark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12335 (9.57%)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2167 / 1045 (1.87%)</a:t>
                      </a:r>
                    </a:p>
                  </a:txBody>
                  <a:tcPr/>
                </a:tc>
              </a:tr>
              <a:tr h="464985">
                <a:tc>
                  <a:txBody>
                    <a:bodyPr/>
                    <a:lstStyle/>
                    <a:p>
                      <a:r>
                        <a:rPr lang="en-GB" dirty="0" smtClean="0"/>
                        <a:t>Finland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1487(1.7%)/830</a:t>
                      </a:r>
                      <a:endParaRPr lang="en-GB" dirty="0"/>
                    </a:p>
                  </a:txBody>
                  <a:tcPr/>
                </a:tc>
              </a:tr>
              <a:tr h="802579">
                <a:tc>
                  <a:txBody>
                    <a:bodyPr/>
                    <a:lstStyle/>
                    <a:p>
                      <a:r>
                        <a:rPr lang="en-GB" dirty="0" smtClean="0"/>
                        <a:t>France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104.800 (13.1%)</a:t>
                      </a:r>
                    </a:p>
                    <a:p>
                      <a:r>
                        <a:rPr lang="en-GB" dirty="0" smtClean="0"/>
                        <a:t>/70.000</a:t>
                      </a:r>
                      <a:endParaRPr lang="en-GB" dirty="0"/>
                    </a:p>
                  </a:txBody>
                  <a:tcPr/>
                </a:tc>
              </a:tr>
              <a:tr h="464985">
                <a:tc>
                  <a:txBody>
                    <a:bodyPr/>
                    <a:lstStyle/>
                    <a:p>
                      <a:r>
                        <a:rPr lang="en-GB" dirty="0" smtClean="0"/>
                        <a:t>Sweden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16000 (8.5%)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1370 (1%)/869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1560" y="2348880"/>
            <a:ext cx="7922840" cy="374712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de-CH" dirty="0" smtClean="0">
              <a:solidFill>
                <a:srgbClr val="00227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de-CH" dirty="0" smtClean="0"/>
          </a:p>
          <a:p>
            <a:pPr marL="0" indent="0">
              <a:buFontTx/>
              <a:buNone/>
              <a:defRPr/>
            </a:pPr>
            <a:endParaRPr lang="de-CH" dirty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xfrm>
            <a:off x="611560" y="6381328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 smtClean="0"/>
              <a:t>28 August 2014</a:t>
            </a:r>
            <a:endParaRPr lang="de-DE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05E3A10-4F57-4835-A6BE-3D94966903D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192688" cy="551706"/>
          </a:xfrm>
        </p:spPr>
        <p:txBody>
          <a:bodyPr>
            <a:noAutofit/>
          </a:bodyPr>
          <a:lstStyle/>
          <a:p>
            <a:pPr algn="l"/>
            <a:r>
              <a:rPr lang="de-CH" dirty="0" smtClean="0">
                <a:solidFill>
                  <a:srgbClr val="002060"/>
                </a:solidFill>
              </a:rPr>
              <a:t>Levels of Regulation 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7" name="Content Placeholder 9"/>
          <p:cNvPicPr>
            <a:picLocks noGrp="1"/>
          </p:cNvPicPr>
          <p:nvPr>
            <p:ph idx="1"/>
          </p:nvPr>
        </p:nvPicPr>
        <p:blipFill rotWithShape="1">
          <a:blip r:embed="rId3"/>
          <a:srcRect l="65633" t="27890" r="12492" b="6391"/>
          <a:stretch/>
        </p:blipFill>
        <p:spPr bwMode="auto">
          <a:xfrm>
            <a:off x="1979712" y="1052736"/>
            <a:ext cx="5800257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2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4900" dirty="0" smtClean="0">
                <a:solidFill>
                  <a:srgbClr val="002060"/>
                </a:solidFill>
              </a:rPr>
              <a:t>Why Regulate?</a:t>
            </a:r>
            <a:r>
              <a:rPr lang="en-GB" sz="4900" dirty="0">
                <a:solidFill>
                  <a:srgbClr val="002060"/>
                </a:solidFill>
              </a:rPr>
              <a:t/>
            </a:r>
            <a:br>
              <a:rPr lang="en-GB" sz="4900" dirty="0">
                <a:solidFill>
                  <a:srgbClr val="002060"/>
                </a:solidFill>
              </a:rPr>
            </a:br>
            <a:endParaRPr lang="en-GB" sz="4900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i="1" dirty="0"/>
              <a:t>Inadequate </a:t>
            </a:r>
            <a:r>
              <a:rPr lang="en-GB" i="1" dirty="0" smtClean="0"/>
              <a:t>competition</a:t>
            </a:r>
            <a:r>
              <a:rPr lang="en-GB" dirty="0" smtClean="0"/>
              <a:t> </a:t>
            </a:r>
          </a:p>
          <a:p>
            <a:pPr lvl="0"/>
            <a:r>
              <a:rPr lang="en-GB" i="1" dirty="0" smtClean="0"/>
              <a:t>Fraud, deception and oppressive marketing practices </a:t>
            </a:r>
          </a:p>
          <a:p>
            <a:pPr lvl="0"/>
            <a:r>
              <a:rPr lang="en-GB" b="1" i="1" dirty="0" smtClean="0"/>
              <a:t>Imperfect information </a:t>
            </a:r>
          </a:p>
          <a:p>
            <a:pPr lvl="0"/>
            <a:r>
              <a:rPr lang="en-GB" b="1" i="1" dirty="0" smtClean="0"/>
              <a:t>Safety </a:t>
            </a:r>
          </a:p>
          <a:p>
            <a:pPr lvl="0"/>
            <a:r>
              <a:rPr lang="en-GB" i="1" dirty="0" smtClean="0"/>
              <a:t>Resolution </a:t>
            </a:r>
            <a:r>
              <a:rPr lang="en-GB" i="1" dirty="0"/>
              <a:t>of disputes and the pursuit of redress </a:t>
            </a:r>
            <a:r>
              <a:rPr lang="en-GB" dirty="0"/>
              <a:t> </a:t>
            </a:r>
          </a:p>
          <a:p>
            <a:pPr lvl="0"/>
            <a:r>
              <a:rPr lang="en-GB" i="1" dirty="0"/>
              <a:t>Social </a:t>
            </a:r>
            <a:r>
              <a:rPr lang="en-GB" i="1" dirty="0" smtClean="0"/>
              <a:t>objectives</a:t>
            </a:r>
            <a:r>
              <a:rPr lang="en-GB" dirty="0" smtClean="0"/>
              <a:t> </a:t>
            </a:r>
          </a:p>
          <a:p>
            <a:pPr lvl="0"/>
            <a:r>
              <a:rPr lang="en-GB" b="1" i="1" dirty="0" smtClean="0"/>
              <a:t>Vulnerable consumers</a:t>
            </a:r>
            <a:r>
              <a:rPr lang="en-GB" b="1" dirty="0" smtClean="0"/>
              <a:t> </a:t>
            </a:r>
          </a:p>
          <a:p>
            <a:pPr lvl="0"/>
            <a:r>
              <a:rPr lang="en-GB" b="1" i="1" dirty="0" smtClean="0"/>
              <a:t>Raising standards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964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900" dirty="0" smtClean="0">
                <a:solidFill>
                  <a:srgbClr val="002060"/>
                </a:solidFill>
              </a:rPr>
              <a:t>Good Practice Regulation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i="1" dirty="0" smtClean="0"/>
              <a:t>Transparency</a:t>
            </a: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i="1" dirty="0" smtClean="0"/>
              <a:t>Accountability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i="1" dirty="0" smtClean="0"/>
              <a:t>Targeting</a:t>
            </a:r>
            <a:endParaRPr lang="en-GB" i="1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i="1" dirty="0" smtClean="0"/>
              <a:t>Consistency</a:t>
            </a: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i="1" dirty="0" smtClean="0"/>
              <a:t>Proportionality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2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3568" y="1988840"/>
            <a:ext cx="7922840" cy="43924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Academic qualification </a:t>
            </a:r>
            <a:endParaRPr lang="en-US" dirty="0" smtClean="0"/>
          </a:p>
          <a:p>
            <a:r>
              <a:rPr lang="en-US" dirty="0" smtClean="0"/>
              <a:t>Registration based on academic qualification</a:t>
            </a:r>
          </a:p>
          <a:p>
            <a:r>
              <a:rPr lang="en-US" dirty="0"/>
              <a:t>Competency-based Professional Register</a:t>
            </a:r>
          </a:p>
          <a:p>
            <a:pPr lvl="1"/>
            <a:r>
              <a:rPr lang="en-US" dirty="0"/>
              <a:t>Independent peer assessment of formal, informal and non-formal learning  and work experience</a:t>
            </a:r>
          </a:p>
          <a:p>
            <a:r>
              <a:rPr lang="en-US" dirty="0" smtClean="0"/>
              <a:t>Professional </a:t>
            </a:r>
            <a:r>
              <a:rPr lang="en-US" dirty="0"/>
              <a:t>registers </a:t>
            </a:r>
            <a:r>
              <a:rPr lang="en-US" dirty="0" smtClean="0"/>
              <a:t>usually require </a:t>
            </a:r>
            <a:r>
              <a:rPr lang="en-US" dirty="0"/>
              <a:t>a commitment to a code of ethics/conduct</a:t>
            </a:r>
            <a:r>
              <a:rPr lang="en-US" dirty="0" smtClean="0"/>
              <a:t>, and to maintain competence through CPD</a:t>
            </a:r>
            <a:endParaRPr lang="en-GB" dirty="0"/>
          </a:p>
          <a:p>
            <a:pPr marL="0" indent="0">
              <a:buNone/>
              <a:defRPr/>
            </a:pPr>
            <a:endParaRPr lang="de-CH" dirty="0" smtClean="0">
              <a:solidFill>
                <a:srgbClr val="00227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de-CH" dirty="0" smtClean="0"/>
          </a:p>
          <a:p>
            <a:pPr marL="0" indent="0">
              <a:buFontTx/>
              <a:buNone/>
              <a:defRPr/>
            </a:pPr>
            <a:endParaRPr lang="de-CH" dirty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xfrm>
            <a:off x="611560" y="6381328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 smtClean="0"/>
              <a:t>28 August 2014</a:t>
            </a:r>
            <a:endParaRPr lang="de-DE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05E3A10-4F57-4835-A6BE-3D94966903D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24800" cy="551706"/>
          </a:xfrm>
        </p:spPr>
        <p:txBody>
          <a:bodyPr>
            <a:noAutofit/>
          </a:bodyPr>
          <a:lstStyle/>
          <a:p>
            <a:r>
              <a:rPr lang="de-CH" dirty="0" smtClean="0">
                <a:solidFill>
                  <a:srgbClr val="002060"/>
                </a:solidFill>
              </a:rPr>
              <a:t>Professional Qualifications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52934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The Engineering Team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308507"/>
              </p:ext>
            </p:extLst>
          </p:nvPr>
        </p:nvGraphicFramePr>
        <p:xfrm>
          <a:off x="611560" y="1916832"/>
          <a:ext cx="756084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089"/>
                <a:gridCol w="470275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Directive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Article 11 (e)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Chartered</a:t>
                      </a:r>
                      <a:r>
                        <a:rPr lang="en-GB" baseline="0" dirty="0" smtClean="0"/>
                        <a:t> Engineer (UK)</a:t>
                      </a:r>
                    </a:p>
                    <a:p>
                      <a:r>
                        <a:rPr lang="en-GB" dirty="0" err="1" smtClean="0"/>
                        <a:t>Engenheiro</a:t>
                      </a:r>
                      <a:r>
                        <a:rPr lang="en-GB" dirty="0" smtClean="0"/>
                        <a:t> (PT)</a:t>
                      </a:r>
                    </a:p>
                    <a:p>
                      <a:r>
                        <a:rPr lang="en-GB" dirty="0" err="1" smtClean="0"/>
                        <a:t>Ingegnere</a:t>
                      </a:r>
                      <a:r>
                        <a:rPr lang="en-GB" dirty="0" smtClean="0"/>
                        <a:t> (IT)</a:t>
                      </a:r>
                    </a:p>
                    <a:p>
                      <a:r>
                        <a:rPr lang="en-GB" dirty="0" err="1" smtClean="0"/>
                        <a:t>Ingeniero</a:t>
                      </a:r>
                      <a:r>
                        <a:rPr lang="en-GB" dirty="0" smtClean="0"/>
                        <a:t> (ES)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Article 11 (d)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Associate Engineer (IRE)</a:t>
                      </a:r>
                    </a:p>
                    <a:p>
                      <a:r>
                        <a:rPr lang="en-GB" dirty="0" err="1" smtClean="0"/>
                        <a:t>Engenheiro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Técnico</a:t>
                      </a:r>
                      <a:r>
                        <a:rPr lang="en-GB" dirty="0" smtClean="0"/>
                        <a:t> (PT)</a:t>
                      </a:r>
                    </a:p>
                    <a:p>
                      <a:r>
                        <a:rPr lang="en-GB" dirty="0" smtClean="0"/>
                        <a:t>Incorporated Engineer (UK)</a:t>
                      </a:r>
                    </a:p>
                    <a:p>
                      <a:r>
                        <a:rPr lang="en-GB" dirty="0" err="1" smtClean="0"/>
                        <a:t>Ingegnere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Iunior</a:t>
                      </a:r>
                      <a:r>
                        <a:rPr lang="en-GB" baseline="0" dirty="0" smtClean="0"/>
                        <a:t>(IT)</a:t>
                      </a:r>
                    </a:p>
                    <a:p>
                      <a:r>
                        <a:rPr lang="en-GB" dirty="0" err="1" smtClean="0"/>
                        <a:t>Ingeniero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Técnico</a:t>
                      </a:r>
                      <a:r>
                        <a:rPr lang="en-GB" dirty="0" smtClean="0"/>
                        <a:t> (ES)</a:t>
                      </a:r>
                    </a:p>
                    <a:p>
                      <a:r>
                        <a:rPr lang="en-GB" baseline="0" dirty="0" err="1" smtClean="0"/>
                        <a:t>Injenor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Iunior</a:t>
                      </a:r>
                      <a:r>
                        <a:rPr lang="en-GB" baseline="0" dirty="0" smtClean="0"/>
                        <a:t> (IT)</a:t>
                      </a:r>
                    </a:p>
                    <a:p>
                      <a:r>
                        <a:rPr lang="en-GB" dirty="0" smtClean="0"/>
                        <a:t>M</a:t>
                      </a:r>
                      <a:r>
                        <a:rPr lang="hu-HU" dirty="0" smtClean="0"/>
                        <a:t>érnök</a:t>
                      </a:r>
                      <a:r>
                        <a:rPr lang="en-GB" dirty="0" smtClean="0"/>
                        <a:t> (HU)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Article 11 (c)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Engineering Technician (IRE, UK)</a:t>
                      </a:r>
                    </a:p>
                    <a:p>
                      <a:r>
                        <a:rPr lang="en-GB" dirty="0" err="1" smtClean="0"/>
                        <a:t>Techniker</a:t>
                      </a:r>
                      <a:r>
                        <a:rPr lang="en-GB" dirty="0" smtClean="0"/>
                        <a:t> (DE)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8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haredContentType xmlns="Microsoft.SharePoint.Taxonomy.ContentTypeSync" SourceId="d8babf21-7b9f-4df9-a21b-726cf852182b" ContentTypeId="0x0101003C8C4C19E051A5428899CD04930A6FBD08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fessional_x0020_TitleTaxHTField0 xmlns="5c14b5e6-d47b-4e94-88f2-37465e17a641">
      <Terms xmlns="http://schemas.microsoft.com/office/infopath/2007/PartnerControls"/>
    </Professional_x0020_TitleTaxHTField0>
    <TaxCatchAll xmlns="5c14b5e6-d47b-4e94-88f2-37465e17a641"/>
    <Document_x0020_TypeTaxHTField0 xmlns="5c14b5e6-d47b-4e94-88f2-37465e17a641">
      <Terms xmlns="http://schemas.microsoft.com/office/infopath/2007/PartnerControls"/>
    </Document_x0020_TypeTaxHTField0>
    <PEITaxHTField0 xmlns="5c14b5e6-d47b-4e94-88f2-37465e17a641">
      <Terms xmlns="http://schemas.microsoft.com/office/infopath/2007/PartnerControls"/>
    </PEITaxHTField0>
    <Meeting_x002F_Work_x0020_GroupTaxHTField0 xmlns="5c14b5e6-d47b-4e94-88f2-37465e17a641">
      <Terms xmlns="http://schemas.microsoft.com/office/infopath/2007/PartnerControls"/>
    </Meeting_x002F_Work_x0020_GroupTaxHTField0>
    <CountryTaxHTField0 xmlns="5c14b5e6-d47b-4e94-88f2-37465e17a641">
      <Terms xmlns="http://schemas.microsoft.com/office/infopath/2007/PartnerControls"/>
    </CountryTaxHTField0>
    <Topic_x0020__x0028_International_x0029_TaxHTField0 xmlns="5c14b5e6-d47b-4e94-88f2-37465e17a641">
      <Terms xmlns="http://schemas.microsoft.com/office/infopath/2007/PartnerControls"/>
    </Topic_x0020__x0028_International_x0029_TaxHTField0>
    <External_x0020_Organisations_x0020__x0028_International_x0029_TaxHTField0 xmlns="5c14b5e6-d47b-4e94-88f2-37465e17a641">
      <Terms xmlns="http://schemas.microsoft.com/office/infopath/2007/PartnerControls"/>
    </External_x0020_Organisations_x0020__x0028_International_x0029_TaxHTField0>
    <Year xmlns="5c14b5e6-d47b-4e94-88f2-37465e17a641" xsi:nil="true"/>
    <PATaxHTField0 xmlns="5c14b5e6-d47b-4e94-88f2-37465e17a641">
      <Terms xmlns="http://schemas.microsoft.com/office/infopath/2007/PartnerControls"/>
    </PATaxHTField0>
    <Document_x0020_FrequencyTaxHTField0 xmlns="5c14b5e6-d47b-4e94-88f2-37465e17a641">
      <Terms xmlns="http://schemas.microsoft.com/office/infopath/2007/PartnerControls"/>
    </Document_x0020_FrequencyTaxHTField0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3C8C4C19E051A5428899CD04930A6FBD0802004A8BBDA28B51C04995829FE0D9CFFBF5" ma:contentTypeVersion="7" ma:contentTypeDescription="" ma:contentTypeScope="" ma:versionID="62d40f7fb02cf05dbfe8e8b807216828">
  <xsd:schema xmlns:xsd="http://www.w3.org/2001/XMLSchema" xmlns:xs="http://www.w3.org/2001/XMLSchema" xmlns:p="http://schemas.microsoft.com/office/2006/metadata/properties" xmlns:ns2="5c14b5e6-d47b-4e94-88f2-37465e17a641" xmlns:ns3="aa41079b-0620-4359-9903-36c2918985a0" targetNamespace="http://schemas.microsoft.com/office/2006/metadata/properties" ma:root="true" ma:fieldsID="2be5213c7c71c5a763d8d0041687418c" ns2:_="" ns3:_="">
    <xsd:import namespace="5c14b5e6-d47b-4e94-88f2-37465e17a641"/>
    <xsd:import namespace="aa41079b-0620-4359-9903-36c2918985a0"/>
    <xsd:element name="properties">
      <xsd:complexType>
        <xsd:sequence>
          <xsd:element name="documentManagement">
            <xsd:complexType>
              <xsd:all>
                <xsd:element ref="ns2:Document_x0020_FrequencyTaxHTField0" minOccurs="0"/>
                <xsd:element ref="ns2:TaxCatchAll" minOccurs="0"/>
                <xsd:element ref="ns2:TaxCatchAllLabel" minOccurs="0"/>
                <xsd:element ref="ns2:Document_x0020_TypeTaxHTField0" minOccurs="0"/>
                <xsd:element ref="ns2:PATaxHTField0" minOccurs="0"/>
                <xsd:element ref="ns2:PEITaxHTField0" minOccurs="0"/>
                <xsd:element ref="ns2:Professional_x0020_TitleTaxHTField0" minOccurs="0"/>
                <xsd:element ref="ns2:Year" minOccurs="0"/>
                <xsd:element ref="ns2:External_x0020_Organisations_x0020__x0028_International_x0029_TaxHTField0" minOccurs="0"/>
                <xsd:element ref="ns2:Meeting_x002F_Work_x0020_GroupTaxHTField0" minOccurs="0"/>
                <xsd:element ref="ns2:Topic_x0020__x0028_International_x0029_TaxHTField0" minOccurs="0"/>
                <xsd:element ref="ns2:CountryTaxHTField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4b5e6-d47b-4e94-88f2-37465e17a641" elementFormDefault="qualified">
    <xsd:import namespace="http://schemas.microsoft.com/office/2006/documentManagement/types"/>
    <xsd:import namespace="http://schemas.microsoft.com/office/infopath/2007/PartnerControls"/>
    <xsd:element name="Document_x0020_FrequencyTaxHTField0" ma:index="8" nillable="true" ma:taxonomy="true" ma:internalName="Document_x0020_FrequencyTaxHTField0" ma:taxonomyFieldName="Document_x0020_Frequency" ma:displayName="Document Frequency" ma:indexed="true" ma:default="" ma:fieldId="{a0b180f4-b447-4339-b427-59328a905c68}" ma:sspId="d8babf21-7b9f-4df9-a21b-726cf852182b" ma:termSetId="c120ef15-5e17-46c1-a776-a55cdc47733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e7f082c9-16ed-4cf7-be80-432807a186e4}" ma:internalName="TaxCatchAll" ma:showField="CatchAllData" ma:web="f55d804d-7289-4bb1-94a1-f5de6adec3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7f082c9-16ed-4cf7-be80-432807a186e4}" ma:internalName="TaxCatchAllLabel" ma:readOnly="true" ma:showField="CatchAllDataLabel" ma:web="f55d804d-7289-4bb1-94a1-f5de6adec3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TypeTaxHTField0" ma:index="12" nillable="true" ma:taxonomy="true" ma:internalName="Document_x0020_TypeTaxHTField0" ma:taxonomyFieldName="Document_x0020_Type" ma:displayName="Document Type" ma:indexed="true" ma:default="" ma:fieldId="{269a0fdf-4304-4528-979e-d49df25481aa}" ma:sspId="d8babf21-7b9f-4df9-a21b-726cf852182b" ma:termSetId="bed73d16-3240-4d1b-8547-90741dc536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ATaxHTField0" ma:index="14" nillable="true" ma:taxonomy="true" ma:internalName="PATaxHTField0" ma:taxonomyFieldName="PA" ma:displayName="PA" ma:default="" ma:fieldId="{9ed95cbf-d9a8-48fd-8d28-ccad932618b8}" ma:sspId="d8babf21-7b9f-4df9-a21b-726cf852182b" ma:termSetId="bf5985ca-fd75-4d72-8fc5-b16df214f5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ITaxHTField0" ma:index="16" nillable="true" ma:taxonomy="true" ma:internalName="PEITaxHTField0" ma:taxonomyFieldName="PEI" ma:displayName="PEI" ma:default="" ma:fieldId="{9d37fe09-3f89-45e2-ba68-2c6f4d29289a}" ma:sspId="d8babf21-7b9f-4df9-a21b-726cf852182b" ma:termSetId="002b148a-9c3b-4a1f-8e52-bb3e7876e0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fessional_x0020_TitleTaxHTField0" ma:index="18" nillable="true" ma:taxonomy="true" ma:internalName="Professional_x0020_TitleTaxHTField0" ma:taxonomyFieldName="Professional_x0020_Title" ma:displayName="Professional Title" ma:indexed="true" ma:default="" ma:fieldId="{51ed15f6-ade9-43a9-9154-9856adc298e6}" ma:sspId="d8babf21-7b9f-4df9-a21b-726cf852182b" ma:termSetId="72749ebe-afec-4e7a-94d6-002fef838f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Year" ma:index="20" nillable="true" ma:displayName="Year" ma:format="DateOnly" ma:internalName="Year">
      <xsd:simpleType>
        <xsd:restriction base="dms:DateTime"/>
      </xsd:simpleType>
    </xsd:element>
    <xsd:element name="External_x0020_Organisations_x0020__x0028_International_x0029_TaxHTField0" ma:index="21" nillable="true" ma:taxonomy="true" ma:internalName="External_x0020_Organisations_x0020__x0028_International_x0029_TaxHTField0" ma:taxonomyFieldName="External_x0020_Organisations_x0020__x0028_International_x0029_" ma:displayName="External Organisations (International)" ma:default="" ma:fieldId="{55b1faca-4a4c-450c-b024-a0a2d9af88ad}" ma:sspId="d8babf21-7b9f-4df9-a21b-726cf852182b" ma:termSetId="8829b6b8-4bba-44fc-b144-836a1b8859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_x002F_Work_x0020_GroupTaxHTField0" ma:index="23" nillable="true" ma:taxonomy="true" ma:internalName="Meeting_x002F_Work_x0020_GroupTaxHTField0" ma:taxonomyFieldName="Meeting_x002F_Work_x0020_Group" ma:displayName="Meeting/Work Group (International)" ma:default="" ma:fieldId="{7b82dd3f-f43e-4cf2-b981-70a84e23aa5a}" ma:sspId="d8babf21-7b9f-4df9-a21b-726cf852182b" ma:termSetId="7c5b1649-a3d0-49b4-b413-2ae372b546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opic_x0020__x0028_International_x0029_TaxHTField0" ma:index="25" nillable="true" ma:taxonomy="true" ma:internalName="Topic_x0020__x0028_International_x0029_TaxHTField0" ma:taxonomyFieldName="Topic_x0020__x0028_International_x0029_" ma:displayName="Topic (International)" ma:default="" ma:fieldId="{be5bd4fd-ab62-4cb0-b3f3-54487870c839}" ma:taxonomyMulti="true" ma:sspId="d8babf21-7b9f-4df9-a21b-726cf852182b" ma:termSetId="7f44ffcf-a36f-4752-abda-cba9744b0f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untryTaxHTField0" ma:index="27" nillable="true" ma:taxonomy="true" ma:internalName="CountryTaxHTField0" ma:taxonomyFieldName="Country" ma:displayName="Country" ma:readOnly="false" ma:default="" ma:fieldId="{1e73ee49-636d-4560-8475-2dcf0e96f8a2}" ma:sspId="d8babf21-7b9f-4df9-a21b-726cf852182b" ma:termSetId="e5e5ea5d-bd02-4799-beee-8b6e9636a306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1079b-0620-4359-9903-36c2918985a0" elementFormDefault="qualified">
    <xsd:import namespace="http://schemas.microsoft.com/office/2006/documentManagement/types"/>
    <xsd:import namespace="http://schemas.microsoft.com/office/infopath/2007/PartnerControls"/>
    <xsd:element name="_dlc_DocId" ma:index="2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5ADD2-AF5B-46B1-955B-397D246134EA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69C56735-6953-4D0E-9625-830A1C4CEE9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D86FD21-6B07-4D3B-B0EE-F527DA229C25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5c14b5e6-d47b-4e94-88f2-37465e17a641"/>
    <ds:schemaRef ds:uri="http://schemas.openxmlformats.org/package/2006/metadata/core-properties"/>
    <ds:schemaRef ds:uri="aa41079b-0620-4359-9903-36c2918985a0"/>
  </ds:schemaRefs>
</ds:datastoreItem>
</file>

<file path=customXml/itemProps4.xml><?xml version="1.0" encoding="utf-8"?>
<ds:datastoreItem xmlns:ds="http://schemas.openxmlformats.org/officeDocument/2006/customXml" ds:itemID="{B8DE34CF-24AF-4454-8814-2ECE1207DD2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8661415-2070-49A1-B8BF-B3862577AA8D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83F6E93B-F349-41C0-9E97-7CEBB059D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14b5e6-d47b-4e94-88f2-37465e17a641"/>
    <ds:schemaRef ds:uri="aa41079b-0620-4359-9903-36c291898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397</Words>
  <Application>Microsoft Office PowerPoint</Application>
  <PresentationFormat>Diaprojekcija na zaslonu (4:3)</PresentationFormat>
  <Paragraphs>115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 Theme</vt:lpstr>
      <vt:lpstr>The status of the engineer in society and the importance of mobility </vt:lpstr>
      <vt:lpstr>Contribution of engineers to society</vt:lpstr>
      <vt:lpstr>The need for mobility</vt:lpstr>
      <vt:lpstr>FEANI survey 2013</vt:lpstr>
      <vt:lpstr>Levels of Regulation </vt:lpstr>
      <vt:lpstr>  Why Regulate? </vt:lpstr>
      <vt:lpstr> Good Practice Regulation </vt:lpstr>
      <vt:lpstr>Professional Qualifications</vt:lpstr>
      <vt:lpstr>The Engineering Team</vt:lpstr>
      <vt:lpstr>Mobility Tools</vt:lpstr>
      <vt:lpstr>Public image and engineers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EE day</dc:title>
  <dc:creator>Katy Turff</dc:creator>
  <cp:lastModifiedBy>Petra Kavčič</cp:lastModifiedBy>
  <cp:revision>70</cp:revision>
  <cp:lastPrinted>2014-11-07T17:31:48Z</cp:lastPrinted>
  <dcterms:created xsi:type="dcterms:W3CDTF">2014-08-28T09:06:14Z</dcterms:created>
  <dcterms:modified xsi:type="dcterms:W3CDTF">2014-12-02T12:07:06Z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0x0101003C8C4C19E051A5428899CD04930A6FBD0802004A8BBDA28B51C04995829FE0D9CFFBF5</vt:lpwstr>
  </property>
  <property fmtid="{D5CDD505-2E9C-101B-9397-08002B2CF9AE}" pid="3" name="Topic (International)">
    <vt:lpwstr/>
  </property>
  <property fmtid="{D5CDD505-2E9C-101B-9397-08002B2CF9AE}" pid="4" name="TaxKeyword">
    <vt:lpwstr/>
  </property>
  <property fmtid="{D5CDD505-2E9C-101B-9397-08002B2CF9AE}" pid="5" name="TaxKeywordTaxHTField">
    <vt:lpwstr/>
  </property>
</Properties>
</file>